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0.JPG" ContentType="image/jpe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43" r:id="rId3"/>
    <p:sldId id="386" r:id="rId4"/>
    <p:sldId id="349" r:id="rId5"/>
    <p:sldId id="352" r:id="rId6"/>
    <p:sldId id="354" r:id="rId7"/>
    <p:sldId id="357" r:id="rId8"/>
    <p:sldId id="358" r:id="rId9"/>
    <p:sldId id="359" r:id="rId10"/>
    <p:sldId id="360" r:id="rId11"/>
    <p:sldId id="361" r:id="rId12"/>
    <p:sldId id="362" r:id="rId13"/>
    <p:sldId id="363" r:id="rId14"/>
    <p:sldId id="365" r:id="rId15"/>
    <p:sldId id="367" r:id="rId16"/>
    <p:sldId id="369" r:id="rId17"/>
    <p:sldId id="370" r:id="rId18"/>
    <p:sldId id="372" r:id="rId19"/>
    <p:sldId id="374" r:id="rId20"/>
    <p:sldId id="376" r:id="rId21"/>
    <p:sldId id="378" r:id="rId22"/>
    <p:sldId id="380" r:id="rId23"/>
    <p:sldId id="384" r:id="rId24"/>
    <p:sldId id="261" r:id="rId2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CB7"/>
    <a:srgbClr val="E3D3C3"/>
    <a:srgbClr val="E5CDBC"/>
    <a:srgbClr val="E7D7C3"/>
    <a:srgbClr val="EAD7C2"/>
    <a:srgbClr val="DECBB6"/>
    <a:srgbClr val="CFD0C4"/>
    <a:srgbClr val="DAD6D1"/>
    <a:srgbClr val="F6E0CA"/>
    <a:srgbClr val="E8D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8"/>
    <p:restoredTop sz="94674"/>
  </p:normalViewPr>
  <p:slideViewPr>
    <p:cSldViewPr>
      <p:cViewPr>
        <p:scale>
          <a:sx n="114" d="100"/>
          <a:sy n="114" d="100"/>
        </p:scale>
        <p:origin x="1672" y="2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5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40FCD60-98B3-9948-98FC-592470F07A48}" type="datetimeFigureOut">
              <a:rPr lang="en-US" smtClean="0"/>
              <a:t>3/13/18</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0042DA7-6B68-BC47-A231-165D78991B9F}" type="slidenum">
              <a:rPr lang="en-US" smtClean="0"/>
              <a:t>‹#›</a:t>
            </a:fld>
            <a:endParaRPr lang="en-US"/>
          </a:p>
        </p:txBody>
      </p:sp>
    </p:spTree>
    <p:extLst>
      <p:ext uri="{BB962C8B-B14F-4D97-AF65-F5344CB8AC3E}">
        <p14:creationId xmlns:p14="http://schemas.microsoft.com/office/powerpoint/2010/main" val="156101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42DA7-6B68-BC47-A231-165D78991B9F}" type="slidenum">
              <a:rPr lang="en-US" smtClean="0"/>
              <a:t>1</a:t>
            </a:fld>
            <a:endParaRPr lang="en-US"/>
          </a:p>
        </p:txBody>
      </p:sp>
    </p:spTree>
    <p:extLst>
      <p:ext uri="{BB962C8B-B14F-4D97-AF65-F5344CB8AC3E}">
        <p14:creationId xmlns:p14="http://schemas.microsoft.com/office/powerpoint/2010/main" val="91690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3998" cy="384173"/>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0" y="6526212"/>
            <a:ext cx="9143998" cy="331786"/>
          </a:xfrm>
          <a:prstGeom prst="rect">
            <a:avLst/>
          </a:prstGeom>
          <a:blipFill>
            <a:blip r:embed="rId3" cstate="print"/>
            <a:stretch>
              <a:fillRect/>
            </a:stretch>
          </a:blipFill>
        </p:spPr>
        <p:txBody>
          <a:bodyPr wrap="square" lIns="0" tIns="0" rIns="0" bIns="0" rtlCol="0">
            <a:noAutofit/>
          </a:bodyPr>
          <a:lstStyle/>
          <a:p>
            <a:endParaRPr/>
          </a:p>
        </p:txBody>
      </p:sp>
      <p:sp>
        <p:nvSpPr>
          <p:cNvPr id="18" name="bk object 18"/>
          <p:cNvSpPr/>
          <p:nvPr/>
        </p:nvSpPr>
        <p:spPr>
          <a:xfrm>
            <a:off x="0" y="2603500"/>
            <a:ext cx="9143998" cy="4254499"/>
          </a:xfrm>
          <a:custGeom>
            <a:avLst/>
            <a:gdLst/>
            <a:ahLst/>
            <a:cxnLst/>
            <a:rect l="l" t="t" r="r" b="b"/>
            <a:pathLst>
              <a:path w="9143998" h="4254499">
                <a:moveTo>
                  <a:pt x="0" y="0"/>
                </a:moveTo>
                <a:lnTo>
                  <a:pt x="9143998" y="0"/>
                </a:lnTo>
                <a:lnTo>
                  <a:pt x="9143998" y="4254499"/>
                </a:lnTo>
                <a:lnTo>
                  <a:pt x="0" y="4254499"/>
                </a:lnTo>
                <a:lnTo>
                  <a:pt x="0" y="0"/>
                </a:lnTo>
                <a:close/>
              </a:path>
            </a:pathLst>
          </a:custGeom>
          <a:solidFill>
            <a:srgbClr val="28588C"/>
          </a:solidFill>
        </p:spPr>
        <p:txBody>
          <a:bodyPr wrap="square" lIns="0" tIns="0" rIns="0" bIns="0" rtlCol="0">
            <a:noAutofit/>
          </a:bodyPr>
          <a:lstStyle/>
          <a:p>
            <a:endParaRPr/>
          </a:p>
        </p:txBody>
      </p:sp>
      <p:sp>
        <p:nvSpPr>
          <p:cNvPr id="19" name="bk object 19"/>
          <p:cNvSpPr/>
          <p:nvPr/>
        </p:nvSpPr>
        <p:spPr>
          <a:xfrm>
            <a:off x="0" y="1"/>
            <a:ext cx="9143998" cy="2603498"/>
          </a:xfrm>
          <a:custGeom>
            <a:avLst/>
            <a:gdLst/>
            <a:ahLst/>
            <a:cxnLst/>
            <a:rect l="l" t="t" r="r" b="b"/>
            <a:pathLst>
              <a:path w="9143998" h="2603498">
                <a:moveTo>
                  <a:pt x="0" y="0"/>
                </a:moveTo>
                <a:lnTo>
                  <a:pt x="9143998" y="0"/>
                </a:lnTo>
                <a:lnTo>
                  <a:pt x="9143998" y="2603498"/>
                </a:lnTo>
                <a:lnTo>
                  <a:pt x="0" y="2603498"/>
                </a:lnTo>
                <a:lnTo>
                  <a:pt x="0" y="0"/>
                </a:lnTo>
                <a:close/>
              </a:path>
            </a:pathLst>
          </a:custGeom>
          <a:solidFill>
            <a:srgbClr val="003B70"/>
          </a:solidFill>
        </p:spPr>
        <p:txBody>
          <a:bodyPr wrap="square" lIns="0" tIns="0" rIns="0" bIns="0" rtlCol="0">
            <a:noAutofit/>
          </a:bodyPr>
          <a:lstStyle/>
          <a:p>
            <a:endParaRPr/>
          </a:p>
        </p:txBody>
      </p:sp>
      <p:sp>
        <p:nvSpPr>
          <p:cNvPr id="20" name="bk object 20"/>
          <p:cNvSpPr/>
          <p:nvPr/>
        </p:nvSpPr>
        <p:spPr>
          <a:xfrm>
            <a:off x="0" y="3767138"/>
            <a:ext cx="9143997" cy="0"/>
          </a:xfrm>
          <a:custGeom>
            <a:avLst/>
            <a:gdLst/>
            <a:ahLst/>
            <a:cxnLst/>
            <a:rect l="l" t="t" r="r" b="b"/>
            <a:pathLst>
              <a:path w="9143997">
                <a:moveTo>
                  <a:pt x="0" y="0"/>
                </a:moveTo>
                <a:lnTo>
                  <a:pt x="9143997" y="0"/>
                </a:lnTo>
              </a:path>
            </a:pathLst>
          </a:custGeom>
          <a:ln w="9524">
            <a:solidFill>
              <a:srgbClr val="FFFFFF"/>
            </a:solidFill>
          </a:ln>
        </p:spPr>
        <p:txBody>
          <a:bodyPr wrap="square" lIns="0" tIns="0" rIns="0" bIns="0" rtlCol="0">
            <a:noAutofit/>
          </a:bodyPr>
          <a:lstStyle/>
          <a:p>
            <a:endParaRPr/>
          </a:p>
        </p:txBody>
      </p:sp>
      <p:sp>
        <p:nvSpPr>
          <p:cNvPr id="21" name="bk object 21"/>
          <p:cNvSpPr/>
          <p:nvPr/>
        </p:nvSpPr>
        <p:spPr>
          <a:xfrm>
            <a:off x="0" y="4244975"/>
            <a:ext cx="9143997" cy="0"/>
          </a:xfrm>
          <a:custGeom>
            <a:avLst/>
            <a:gdLst/>
            <a:ahLst/>
            <a:cxnLst/>
            <a:rect l="l" t="t" r="r" b="b"/>
            <a:pathLst>
              <a:path w="9143997">
                <a:moveTo>
                  <a:pt x="0" y="0"/>
                </a:moveTo>
                <a:lnTo>
                  <a:pt x="9143997" y="0"/>
                </a:lnTo>
              </a:path>
            </a:pathLst>
          </a:custGeom>
          <a:ln w="9524">
            <a:solidFill>
              <a:srgbClr val="FFFFFF"/>
            </a:solidFill>
          </a:ln>
        </p:spPr>
        <p:txBody>
          <a:bodyPr wrap="square" lIns="0" tIns="0" rIns="0" bIns="0" rtlCol="0">
            <a:noAutofit/>
          </a:bodyPr>
          <a:lstStyle/>
          <a:p>
            <a:endParaRPr/>
          </a:p>
        </p:txBody>
      </p:sp>
      <p:sp>
        <p:nvSpPr>
          <p:cNvPr id="22" name="bk object 22"/>
          <p:cNvSpPr/>
          <p:nvPr/>
        </p:nvSpPr>
        <p:spPr>
          <a:xfrm>
            <a:off x="7524750" y="950909"/>
            <a:ext cx="1068076" cy="1457331"/>
          </a:xfrm>
          <a:prstGeom prst="rect">
            <a:avLst/>
          </a:prstGeom>
          <a:blipFill>
            <a:blip r:embed="rId4" cstate="print"/>
            <a:stretch>
              <a:fillRect/>
            </a:stretch>
          </a:blipFill>
        </p:spPr>
        <p:txBody>
          <a:bodyPr wrap="square" lIns="0" tIns="0" rIns="0" bIns="0" rtlCol="0">
            <a:noAutofit/>
          </a:bodyPr>
          <a:lstStyle/>
          <a:p>
            <a:endParaRPr/>
          </a:p>
        </p:txBody>
      </p:sp>
      <p:sp>
        <p:nvSpPr>
          <p:cNvPr id="2" name="Holder 2"/>
          <p:cNvSpPr>
            <a:spLocks noGrp="1"/>
          </p:cNvSpPr>
          <p:nvPr>
            <p:ph type="ctrTitle"/>
          </p:nvPr>
        </p:nvSpPr>
        <p:spPr>
          <a:xfrm>
            <a:off x="519958" y="2801118"/>
            <a:ext cx="8104083" cy="734881"/>
          </a:xfrm>
          <a:prstGeom prst="rect">
            <a:avLst/>
          </a:prstGeom>
        </p:spPr>
        <p:txBody>
          <a:bodyPr wrap="square" lIns="0" tIns="0" rIns="0" bIns="0">
            <a:noAutofit/>
          </a:bodyPr>
          <a:lstStyle/>
          <a:p>
            <a:r>
              <a:rPr lang="en-US"/>
              <a:t>Click to edit Master title style</a:t>
            </a:r>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noAutofit/>
          </a:body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3/13/18</a:t>
            </a:fld>
            <a:endParaRPr lang="en-US"/>
          </a:p>
        </p:txBody>
      </p:sp>
      <p:sp>
        <p:nvSpPr>
          <p:cNvPr id="6" name="Holder 6"/>
          <p:cNvSpPr>
            <a:spLocks noGrp="1"/>
          </p:cNvSpPr>
          <p:nvPr>
            <p:ph type="sldNum" sz="quarter" idx="7"/>
          </p:nvPr>
        </p:nvSpPr>
        <p:spPr/>
        <p:txBody>
          <a:bodyPr lIns="0" tIns="0" rIns="0" bIns="0"/>
          <a:lstStyle/>
          <a:p>
            <a:pPr marL="25400">
              <a:lnSpc>
                <a:spcPct val="100000"/>
              </a:lnSpc>
            </a:pPr>
            <a:fld id="{81D60167-4931-47E6-BA6A-407CBD079E47}" type="slidenum">
              <a:rPr sz="1000" dirty="0" smtClean="0">
                <a:solidFill>
                  <a:srgbClr val="FFFFFF"/>
                </a:solidFill>
                <a:latin typeface="Arial"/>
                <a:cs typeface="Arial"/>
              </a:rPr>
              <a:t>‹#›</a:t>
            </a:fld>
            <a:endParaRPr sz="10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3998" cy="384173"/>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0" y="6526212"/>
            <a:ext cx="9143998" cy="331786"/>
          </a:xfrm>
          <a:prstGeom prst="rect">
            <a:avLst/>
          </a:prstGeom>
          <a:blipFill>
            <a:blip r:embed="rId3" cstate="print"/>
            <a:stretch>
              <a:fillRect/>
            </a:stretch>
          </a:blipFill>
        </p:spPr>
        <p:txBody>
          <a:bodyPr wrap="square" lIns="0" tIns="0" rIns="0" bIns="0" rtlCol="0">
            <a:noAutofit/>
          </a:bodyPr>
          <a:lstStyle/>
          <a:p>
            <a:endParaRPr/>
          </a:p>
        </p:txBody>
      </p:sp>
      <p:sp>
        <p:nvSpPr>
          <p:cNvPr id="18" name="bk object 18"/>
          <p:cNvSpPr/>
          <p:nvPr/>
        </p:nvSpPr>
        <p:spPr>
          <a:xfrm>
            <a:off x="1447164" y="2850368"/>
            <a:ext cx="158834" cy="158834"/>
          </a:xfrm>
          <a:prstGeom prst="rect">
            <a:avLst/>
          </a:prstGeom>
          <a:blipFill>
            <a:blip r:embed="rId4" cstate="print"/>
            <a:stretch>
              <a:fillRect/>
            </a:stretch>
          </a:blipFill>
        </p:spPr>
        <p:txBody>
          <a:bodyPr wrap="square" lIns="0" tIns="0" rIns="0" bIns="0" rtlCol="0">
            <a:noAutofit/>
          </a:bodyPr>
          <a:lstStyle/>
          <a:p>
            <a:endParaRPr/>
          </a:p>
        </p:txBody>
      </p:sp>
      <p:sp>
        <p:nvSpPr>
          <p:cNvPr id="19" name="bk object 19"/>
          <p:cNvSpPr/>
          <p:nvPr/>
        </p:nvSpPr>
        <p:spPr>
          <a:xfrm>
            <a:off x="1447164" y="3358368"/>
            <a:ext cx="158834" cy="158834"/>
          </a:xfrm>
          <a:prstGeom prst="rect">
            <a:avLst/>
          </a:prstGeom>
          <a:blipFill>
            <a:blip r:embed="rId4" cstate="print"/>
            <a:stretch>
              <a:fillRect/>
            </a:stretch>
          </a:blipFill>
        </p:spPr>
        <p:txBody>
          <a:bodyPr wrap="square" lIns="0" tIns="0" rIns="0" bIns="0" rtlCol="0">
            <a:noAutofit/>
          </a:bodyPr>
          <a:lstStyle/>
          <a:p>
            <a:endParaRPr/>
          </a:p>
        </p:txBody>
      </p:sp>
      <p:sp>
        <p:nvSpPr>
          <p:cNvPr id="20" name="bk object 20"/>
          <p:cNvSpPr/>
          <p:nvPr/>
        </p:nvSpPr>
        <p:spPr>
          <a:xfrm>
            <a:off x="1447164" y="3879067"/>
            <a:ext cx="158834" cy="158834"/>
          </a:xfrm>
          <a:prstGeom prst="rect">
            <a:avLst/>
          </a:prstGeom>
          <a:blipFill>
            <a:blip r:embed="rId4" cstate="print"/>
            <a:stretch>
              <a:fillRect/>
            </a:stretch>
          </a:blipFill>
        </p:spPr>
        <p:txBody>
          <a:bodyPr wrap="square" lIns="0" tIns="0" rIns="0" bIns="0" rtlCol="0">
            <a:noAutofit/>
          </a:bodyPr>
          <a:lstStyle/>
          <a:p>
            <a:endParaRPr/>
          </a:p>
        </p:txBody>
      </p:sp>
      <p:sp>
        <p:nvSpPr>
          <p:cNvPr id="21" name="bk object 21"/>
          <p:cNvSpPr/>
          <p:nvPr/>
        </p:nvSpPr>
        <p:spPr>
          <a:xfrm>
            <a:off x="1447164" y="4387067"/>
            <a:ext cx="158834" cy="158834"/>
          </a:xfrm>
          <a:prstGeom prst="rect">
            <a:avLst/>
          </a:prstGeom>
          <a:blipFill>
            <a:blip r:embed="rId4" cstate="print"/>
            <a:stretch>
              <a:fillRect/>
            </a:stretch>
          </a:blipFill>
        </p:spPr>
        <p:txBody>
          <a:bodyPr wrap="square" lIns="0" tIns="0" rIns="0" bIns="0" rtlCol="0">
            <a:noAutofit/>
          </a:bodyPr>
          <a:lstStyle/>
          <a:p>
            <a:endParaRPr/>
          </a:p>
        </p:txBody>
      </p:sp>
      <p:sp>
        <p:nvSpPr>
          <p:cNvPr id="22" name="bk object 22"/>
          <p:cNvSpPr/>
          <p:nvPr/>
        </p:nvSpPr>
        <p:spPr>
          <a:xfrm>
            <a:off x="1447164" y="4895066"/>
            <a:ext cx="158834" cy="158834"/>
          </a:xfrm>
          <a:prstGeom prst="rect">
            <a:avLst/>
          </a:prstGeom>
          <a:blipFill>
            <a:blip r:embed="rId4"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r>
              <a:rPr lang="en-US"/>
              <a:t>Click to edit Master title style</a:t>
            </a:r>
            <a:endParaRPr/>
          </a:p>
        </p:txBody>
      </p:sp>
      <p:sp>
        <p:nvSpPr>
          <p:cNvPr id="3" name="Holder 3"/>
          <p:cNvSpPr>
            <a:spLocks noGrp="1"/>
          </p:cNvSpPr>
          <p:nvPr>
            <p:ph type="body" idx="1"/>
          </p:nvPr>
        </p:nvSpPr>
        <p:spPr/>
        <p:txBody>
          <a:bodyPr lIns="0" tIns="0" rIns="0" bIns="0"/>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3/13/18</a:t>
            </a:fld>
            <a:endParaRPr lang="en-US"/>
          </a:p>
        </p:txBody>
      </p:sp>
      <p:sp>
        <p:nvSpPr>
          <p:cNvPr id="6" name="Holder 6"/>
          <p:cNvSpPr>
            <a:spLocks noGrp="1"/>
          </p:cNvSpPr>
          <p:nvPr>
            <p:ph type="sldNum" sz="quarter" idx="7"/>
          </p:nvPr>
        </p:nvSpPr>
        <p:spPr/>
        <p:txBody>
          <a:bodyPr lIns="0" tIns="0" rIns="0" bIns="0"/>
          <a:lstStyle/>
          <a:p>
            <a:pPr marL="25400">
              <a:lnSpc>
                <a:spcPct val="100000"/>
              </a:lnSpc>
            </a:pPr>
            <a:fld id="{81D60167-4931-47E6-BA6A-407CBD079E47}" type="slidenum">
              <a:rPr sz="1000" dirty="0" smtClean="0">
                <a:solidFill>
                  <a:srgbClr val="FFFFFF"/>
                </a:solidFill>
                <a:latin typeface="Arial"/>
                <a:cs typeface="Arial"/>
              </a:rPr>
              <a:t>‹#›</a:t>
            </a:fld>
            <a:endParaRPr sz="10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3998" cy="384173"/>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0" y="6526212"/>
            <a:ext cx="9143998" cy="331786"/>
          </a:xfrm>
          <a:prstGeom prst="rect">
            <a:avLst/>
          </a:prstGeom>
          <a:blipFill>
            <a:blip r:embed="rId3" cstate="print"/>
            <a:stretch>
              <a:fillRect/>
            </a:stretch>
          </a:blipFill>
        </p:spPr>
        <p:txBody>
          <a:bodyPr wrap="square" lIns="0" tIns="0" rIns="0" bIns="0" rtlCol="0">
            <a:noAutofit/>
          </a:bodyPr>
          <a:lstStyle/>
          <a:p>
            <a:endParaRPr/>
          </a:p>
        </p:txBody>
      </p:sp>
      <p:sp>
        <p:nvSpPr>
          <p:cNvPr id="18" name="bk object 18"/>
          <p:cNvSpPr/>
          <p:nvPr/>
        </p:nvSpPr>
        <p:spPr>
          <a:xfrm>
            <a:off x="1005839" y="2994470"/>
            <a:ext cx="142240" cy="142239"/>
          </a:xfrm>
          <a:prstGeom prst="rect">
            <a:avLst/>
          </a:prstGeom>
          <a:blipFill>
            <a:blip r:embed="rId4" cstate="print"/>
            <a:stretch>
              <a:fillRect/>
            </a:stretch>
          </a:blipFill>
        </p:spPr>
        <p:txBody>
          <a:bodyPr wrap="square" lIns="0" tIns="0" rIns="0" bIns="0" rtlCol="0">
            <a:noAutofit/>
          </a:bodyPr>
          <a:lstStyle/>
          <a:p>
            <a:endParaRPr/>
          </a:p>
        </p:txBody>
      </p:sp>
      <p:sp>
        <p:nvSpPr>
          <p:cNvPr id="19" name="bk object 19"/>
          <p:cNvSpPr/>
          <p:nvPr/>
        </p:nvSpPr>
        <p:spPr>
          <a:xfrm>
            <a:off x="1005839" y="3438970"/>
            <a:ext cx="142240" cy="142239"/>
          </a:xfrm>
          <a:prstGeom prst="rect">
            <a:avLst/>
          </a:prstGeom>
          <a:blipFill>
            <a:blip r:embed="rId4" cstate="print"/>
            <a:stretch>
              <a:fillRect/>
            </a:stretch>
          </a:blipFill>
        </p:spPr>
        <p:txBody>
          <a:bodyPr wrap="square" lIns="0" tIns="0" rIns="0" bIns="0" rtlCol="0">
            <a:noAutofit/>
          </a:bodyPr>
          <a:lstStyle/>
          <a:p>
            <a:endParaRPr/>
          </a:p>
        </p:txBody>
      </p:sp>
      <p:sp>
        <p:nvSpPr>
          <p:cNvPr id="20" name="bk object 20"/>
          <p:cNvSpPr/>
          <p:nvPr/>
        </p:nvSpPr>
        <p:spPr>
          <a:xfrm>
            <a:off x="1005839" y="3870769"/>
            <a:ext cx="142240" cy="142239"/>
          </a:xfrm>
          <a:prstGeom prst="rect">
            <a:avLst/>
          </a:prstGeom>
          <a:blipFill>
            <a:blip r:embed="rId4" cstate="print"/>
            <a:stretch>
              <a:fillRect/>
            </a:stretch>
          </a:blipFill>
        </p:spPr>
        <p:txBody>
          <a:bodyPr wrap="square" lIns="0" tIns="0" rIns="0" bIns="0" rtlCol="0">
            <a:noAutofit/>
          </a:bodyPr>
          <a:lstStyle/>
          <a:p>
            <a:endParaRPr/>
          </a:p>
        </p:txBody>
      </p:sp>
      <p:sp>
        <p:nvSpPr>
          <p:cNvPr id="21" name="bk object 21"/>
          <p:cNvSpPr/>
          <p:nvPr/>
        </p:nvSpPr>
        <p:spPr>
          <a:xfrm>
            <a:off x="1005839" y="4315270"/>
            <a:ext cx="142240" cy="142239"/>
          </a:xfrm>
          <a:prstGeom prst="rect">
            <a:avLst/>
          </a:prstGeom>
          <a:blipFill>
            <a:blip r:embed="rId4" cstate="print"/>
            <a:stretch>
              <a:fillRect/>
            </a:stretch>
          </a:blipFill>
        </p:spPr>
        <p:txBody>
          <a:bodyPr wrap="square" lIns="0" tIns="0" rIns="0" bIns="0" rtlCol="0">
            <a:noAutofit/>
          </a:bodyPr>
          <a:lstStyle/>
          <a:p>
            <a:endParaRPr/>
          </a:p>
        </p:txBody>
      </p:sp>
      <p:sp>
        <p:nvSpPr>
          <p:cNvPr id="22" name="bk object 22"/>
          <p:cNvSpPr/>
          <p:nvPr/>
        </p:nvSpPr>
        <p:spPr>
          <a:xfrm>
            <a:off x="1005839" y="4747070"/>
            <a:ext cx="142240" cy="142239"/>
          </a:xfrm>
          <a:prstGeom prst="rect">
            <a:avLst/>
          </a:prstGeom>
          <a:blipFill>
            <a:blip r:embed="rId4"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r>
              <a:rPr lang="en-US"/>
              <a:t>Click to edit Master title style</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pPr lvl="0"/>
            <a:r>
              <a:rPr lang="en-US"/>
              <a:t>Click to 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noAutofit/>
          </a:body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3/13/18</a:t>
            </a:fld>
            <a:endParaRPr lang="en-US"/>
          </a:p>
        </p:txBody>
      </p:sp>
      <p:sp>
        <p:nvSpPr>
          <p:cNvPr id="7" name="Holder 7"/>
          <p:cNvSpPr>
            <a:spLocks noGrp="1"/>
          </p:cNvSpPr>
          <p:nvPr>
            <p:ph type="sldNum" sz="quarter" idx="7"/>
          </p:nvPr>
        </p:nvSpPr>
        <p:spPr/>
        <p:txBody>
          <a:bodyPr lIns="0" tIns="0" rIns="0" bIns="0"/>
          <a:lstStyle/>
          <a:p>
            <a:pPr marL="25400">
              <a:lnSpc>
                <a:spcPct val="100000"/>
              </a:lnSpc>
            </a:pPr>
            <a:fld id="{81D60167-4931-47E6-BA6A-407CBD079E47}" type="slidenum">
              <a:rPr sz="1000" dirty="0" smtClean="0">
                <a:solidFill>
                  <a:srgbClr val="FFFFFF"/>
                </a:solidFill>
                <a:latin typeface="Arial"/>
                <a:cs typeface="Arial"/>
              </a:rPr>
              <a:t>‹#›</a:t>
            </a:fld>
            <a:endParaRPr sz="10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3/13/18</a:t>
            </a:fld>
            <a:endParaRPr lang="en-US"/>
          </a:p>
        </p:txBody>
      </p:sp>
      <p:sp>
        <p:nvSpPr>
          <p:cNvPr id="5" name="Holder 5"/>
          <p:cNvSpPr>
            <a:spLocks noGrp="1"/>
          </p:cNvSpPr>
          <p:nvPr>
            <p:ph type="sldNum" sz="quarter" idx="7"/>
          </p:nvPr>
        </p:nvSpPr>
        <p:spPr/>
        <p:txBody>
          <a:bodyPr lIns="0" tIns="0" rIns="0" bIns="0"/>
          <a:lstStyle/>
          <a:p>
            <a:pPr marL="25400">
              <a:lnSpc>
                <a:spcPct val="100000"/>
              </a:lnSpc>
            </a:pPr>
            <a:fld id="{81D60167-4931-47E6-BA6A-407CBD079E47}" type="slidenum">
              <a:rPr sz="1000" dirty="0" smtClean="0">
                <a:solidFill>
                  <a:srgbClr val="FFFFFF"/>
                </a:solidFill>
                <a:latin typeface="Arial"/>
                <a:cs typeface="Arial"/>
              </a:rPr>
              <a:t>‹#›</a:t>
            </a:fld>
            <a:endParaRPr sz="10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3/13/18</a:t>
            </a:fld>
            <a:endParaRPr lang="en-US"/>
          </a:p>
        </p:txBody>
      </p:sp>
      <p:sp>
        <p:nvSpPr>
          <p:cNvPr id="4" name="Holder 4"/>
          <p:cNvSpPr>
            <a:spLocks noGrp="1"/>
          </p:cNvSpPr>
          <p:nvPr>
            <p:ph type="sldNum" sz="quarter" idx="7"/>
          </p:nvPr>
        </p:nvSpPr>
        <p:spPr/>
        <p:txBody>
          <a:bodyPr lIns="0" tIns="0" rIns="0" bIns="0"/>
          <a:lstStyle/>
          <a:p>
            <a:pPr marL="25400">
              <a:lnSpc>
                <a:spcPct val="100000"/>
              </a:lnSpc>
            </a:pPr>
            <a:fld id="{81D60167-4931-47E6-BA6A-407CBD079E47}" type="slidenum">
              <a:rPr sz="1000" dirty="0" smtClean="0">
                <a:solidFill>
                  <a:srgbClr val="FFFFFF"/>
                </a:solidFill>
                <a:latin typeface="Arial"/>
                <a:cs typeface="Arial"/>
              </a:rPr>
              <a:t>‹#›</a:t>
            </a:fld>
            <a:endParaRPr sz="1000">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87084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3998" cy="384173"/>
          </a:xfrm>
          <a:prstGeom prst="rect">
            <a:avLst/>
          </a:prstGeom>
          <a:blipFill>
            <a:blip r:embed="rId8" cstate="print"/>
            <a:stretch>
              <a:fillRect/>
            </a:stretch>
          </a:blipFill>
        </p:spPr>
        <p:txBody>
          <a:bodyPr wrap="square" lIns="0" tIns="0" rIns="0" bIns="0" rtlCol="0">
            <a:noAutofit/>
          </a:bodyPr>
          <a:lstStyle/>
          <a:p>
            <a:endParaRPr/>
          </a:p>
        </p:txBody>
      </p:sp>
      <p:sp>
        <p:nvSpPr>
          <p:cNvPr id="17" name="bk object 17"/>
          <p:cNvSpPr/>
          <p:nvPr/>
        </p:nvSpPr>
        <p:spPr>
          <a:xfrm>
            <a:off x="0" y="6526212"/>
            <a:ext cx="9143998" cy="331786"/>
          </a:xfrm>
          <a:prstGeom prst="rect">
            <a:avLst/>
          </a:prstGeom>
          <a:blipFill>
            <a:blip r:embed="rId9"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344225" y="714556"/>
            <a:ext cx="8455548" cy="1003089"/>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697864" y="2149158"/>
            <a:ext cx="7748270" cy="298311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3/13/18</a:t>
            </a:fld>
            <a:endParaRPr lang="en-US"/>
          </a:p>
        </p:txBody>
      </p:sp>
      <p:sp>
        <p:nvSpPr>
          <p:cNvPr id="6" name="Holder 6"/>
          <p:cNvSpPr>
            <a:spLocks noGrp="1"/>
          </p:cNvSpPr>
          <p:nvPr>
            <p:ph type="sldNum" sz="quarter" idx="7"/>
          </p:nvPr>
        </p:nvSpPr>
        <p:spPr>
          <a:xfrm>
            <a:off x="8927078" y="6619081"/>
            <a:ext cx="121412" cy="163790"/>
          </a:xfrm>
          <a:prstGeom prst="rect">
            <a:avLst/>
          </a:prstGeom>
        </p:spPr>
        <p:txBody>
          <a:bodyPr wrap="square" lIns="0" tIns="0" rIns="0" bIns="0">
            <a:noAutofit/>
          </a:bodyPr>
          <a:lstStyle/>
          <a:p>
            <a:pPr marL="25400">
              <a:lnSpc>
                <a:spcPct val="100000"/>
              </a:lnSpc>
            </a:pPr>
            <a:fld id="{81D60167-4931-47E6-BA6A-407CBD079E47}" type="slidenum">
              <a:rPr sz="1000" dirty="0" smtClean="0">
                <a:solidFill>
                  <a:srgbClr val="FFFFFF"/>
                </a:solidFill>
                <a:latin typeface="Arial"/>
                <a:cs typeface="Arial"/>
              </a:rPr>
              <a:t>‹#›</a:t>
            </a:fld>
            <a:endParaRPr sz="10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jpeg"/><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9167" y="2819400"/>
            <a:ext cx="9084833" cy="734881"/>
          </a:xfrm>
          <a:prstGeom prst="rect">
            <a:avLst/>
          </a:prstGeom>
        </p:spPr>
        <p:txBody>
          <a:bodyPr vert="horz" wrap="square" lIns="0" tIns="0" rIns="0" bIns="0" rtlCol="0">
            <a:noAutofit/>
          </a:bodyPr>
          <a:lstStyle/>
          <a:p>
            <a:r>
              <a:rPr lang="en-US" sz="3100" dirty="0" smtClean="0">
                <a:solidFill>
                  <a:schemeClr val="bg1"/>
                </a:solidFill>
                <a:latin typeface="+mj-lt"/>
                <a:ea typeface="Arial Narrow" charset="0"/>
                <a:cs typeface="Calibri light"/>
              </a:rPr>
              <a:t>Murder Book—</a:t>
            </a:r>
            <a:r>
              <a:rPr lang="en-US" sz="3100" dirty="0">
                <a:solidFill>
                  <a:schemeClr val="bg1"/>
                </a:solidFill>
                <a:latin typeface="+mj-lt"/>
                <a:ea typeface="Arial Narrow" charset="0"/>
                <a:cs typeface="Calibri light"/>
              </a:rPr>
              <a:t> </a:t>
            </a:r>
            <a:r>
              <a:rPr lang="en-US" sz="3100" dirty="0" smtClean="0">
                <a:solidFill>
                  <a:schemeClr val="bg1"/>
                </a:solidFill>
                <a:latin typeface="+mj-lt"/>
                <a:ea typeface="Arial Narrow" charset="0"/>
                <a:cs typeface="Calibri light"/>
              </a:rPr>
              <a:t>A Profile of the Los Angeles Police Department’s Homicide Case Management Framework</a:t>
            </a:r>
            <a:r>
              <a:rPr lang="en-US" sz="3000" dirty="0">
                <a:solidFill>
                  <a:schemeClr val="bg1"/>
                </a:solidFill>
                <a:latin typeface="+mj-lt"/>
                <a:ea typeface="Arial Narrow" charset="0"/>
                <a:cs typeface="Calibri light"/>
              </a:rPr>
              <a:t/>
            </a:r>
            <a:br>
              <a:rPr lang="en-US" sz="3000" dirty="0">
                <a:solidFill>
                  <a:schemeClr val="bg1"/>
                </a:solidFill>
                <a:latin typeface="+mj-lt"/>
                <a:ea typeface="Arial Narrow" charset="0"/>
                <a:cs typeface="Calibri light"/>
              </a:rPr>
            </a:br>
            <a:r>
              <a:rPr lang="en-US" sz="2800" dirty="0" smtClean="0">
                <a:solidFill>
                  <a:srgbClr val="FFC000"/>
                </a:solidFill>
                <a:latin typeface="+mj-lt"/>
                <a:ea typeface="Arial Narrow" charset="0"/>
                <a:cs typeface="Calibri light"/>
              </a:rPr>
              <a:t>A Police Foundation Webinar</a:t>
            </a:r>
            <a:r>
              <a:rPr lang="en-US" sz="2800" dirty="0" smtClean="0">
                <a:solidFill>
                  <a:srgbClr val="FFC000"/>
                </a:solidFill>
                <a:effectLst/>
                <a:latin typeface="+mj-lt"/>
                <a:ea typeface="Arial Narrow" charset="0"/>
                <a:cs typeface="Calibri light"/>
              </a:rPr>
              <a:t> </a:t>
            </a:r>
            <a:r>
              <a:rPr lang="en-US" sz="3000" dirty="0">
                <a:solidFill>
                  <a:schemeClr val="bg1"/>
                </a:solidFill>
                <a:latin typeface="+mj-lt"/>
                <a:ea typeface="Arial Narrow" charset="0"/>
                <a:cs typeface="Calibri light"/>
              </a:rPr>
              <a:t/>
            </a:r>
            <a:br>
              <a:rPr lang="en-US" sz="3000" dirty="0">
                <a:solidFill>
                  <a:schemeClr val="bg1"/>
                </a:solidFill>
                <a:latin typeface="+mj-lt"/>
                <a:ea typeface="Arial Narrow" charset="0"/>
                <a:cs typeface="Calibri light"/>
              </a:rPr>
            </a:br>
            <a:endParaRPr sz="3000" dirty="0">
              <a:solidFill>
                <a:schemeClr val="bg1"/>
              </a:solidFill>
              <a:latin typeface="+mj-lt"/>
              <a:ea typeface="Arial Narrow" charset="0"/>
              <a:cs typeface="Calibri light"/>
            </a:endParaRPr>
          </a:p>
        </p:txBody>
      </p:sp>
      <p:sp>
        <p:nvSpPr>
          <p:cNvPr id="3" name="object 3"/>
          <p:cNvSpPr txBox="1"/>
          <p:nvPr/>
        </p:nvSpPr>
        <p:spPr>
          <a:xfrm>
            <a:off x="5652876" y="3535999"/>
            <a:ext cx="2971165" cy="532138"/>
          </a:xfrm>
          <a:prstGeom prst="rect">
            <a:avLst/>
          </a:prstGeom>
        </p:spPr>
        <p:txBody>
          <a:bodyPr vert="horz" wrap="square" lIns="0" tIns="0" rIns="0" bIns="0" rtlCol="0">
            <a:noAutofit/>
          </a:bodyPr>
          <a:lstStyle/>
          <a:p>
            <a:pPr marL="12700">
              <a:lnSpc>
                <a:spcPct val="100000"/>
              </a:lnSpc>
            </a:pPr>
            <a:endParaRPr sz="2400" dirty="0">
              <a:latin typeface="Arial Narrow"/>
              <a:cs typeface="Arial Narrow"/>
            </a:endParaRPr>
          </a:p>
        </p:txBody>
      </p:sp>
      <p:pic>
        <p:nvPicPr>
          <p:cNvPr id="4" name="Picture 3" descr="../PF_Center%20for%20Improving%20Investigations_Logo_%20Horizontal_Revised.pdf"/>
          <p:cNvPicPr>
            <a:picLocks noChangeAspect="1"/>
          </p:cNvPicPr>
          <p:nvPr/>
        </p:nvPicPr>
        <p:blipFill rotWithShape="1">
          <a:blip r:embed="rId3">
            <a:extLst>
              <a:ext uri="{28A0092B-C50C-407E-A947-70E740481C1C}">
                <a14:useLocalDpi xmlns:a14="http://schemas.microsoft.com/office/drawing/2010/main" val="0"/>
              </a:ext>
            </a:extLst>
          </a:blip>
          <a:srcRect l="2929" t="39788" r="9187" b="40266"/>
          <a:stretch/>
        </p:blipFill>
        <p:spPr bwMode="auto">
          <a:xfrm>
            <a:off x="76200" y="5867400"/>
            <a:ext cx="4114800" cy="762000"/>
          </a:xfrm>
          <a:prstGeom prst="rect">
            <a:avLst/>
          </a:prstGeom>
          <a:noFill/>
          <a:ln>
            <a:noFill/>
          </a:ln>
          <a:extLst>
            <a:ext uri="{53640926-AAD7-44d8-BBD7-CCE9431645EC}">
              <a14:shadowObscured xmlns:a14="http://schemas.microsoft.com/office/drawing/2010/main" xmln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5867400"/>
            <a:ext cx="1728198" cy="685800"/>
          </a:xfrm>
          <a:prstGeom prst="rect">
            <a:avLst/>
          </a:prstGeom>
        </p:spPr>
      </p:pic>
      <p:sp>
        <p:nvSpPr>
          <p:cNvPr id="7" name="object 2"/>
          <p:cNvSpPr txBox="1">
            <a:spLocks/>
          </p:cNvSpPr>
          <p:nvPr/>
        </p:nvSpPr>
        <p:spPr>
          <a:xfrm>
            <a:off x="4495800" y="4800600"/>
            <a:ext cx="9917555" cy="734881"/>
          </a:xfrm>
          <a:prstGeom prst="rect">
            <a:avLst/>
          </a:prstGeom>
        </p:spPr>
        <p:txBody>
          <a:bodyPr vert="horz" wrap="square" lIns="0" tIns="0" rIns="0" bIns="0" rtlCol="0">
            <a:noAutofit/>
          </a:bodyPr>
          <a:lstStyle/>
          <a:p>
            <a:pPr marL="1093470" algn="l" defTabSz="914400">
              <a:tabLst>
                <a:tab pos="2926080" algn="l"/>
                <a:tab pos="5174615" algn="l"/>
              </a:tabLst>
            </a:pPr>
            <a:r>
              <a:rPr lang="en-US" sz="2800" kern="0" dirty="0" smtClean="0">
                <a:solidFill>
                  <a:srgbClr val="FFFFFF"/>
                </a:solidFill>
                <a:latin typeface="Calibri"/>
                <a:cs typeface="Calibri"/>
              </a:rPr>
              <a:t>John Skaggs, Ret. LAPD</a:t>
            </a:r>
          </a:p>
          <a:p>
            <a:pPr marL="1093470" algn="l" defTabSz="914400">
              <a:tabLst>
                <a:tab pos="2926080" algn="l"/>
                <a:tab pos="5174615" algn="l"/>
              </a:tabLst>
            </a:pPr>
            <a:r>
              <a:rPr lang="en-US" sz="2500" kern="0" dirty="0" smtClean="0">
                <a:solidFill>
                  <a:srgbClr val="FFFFFF"/>
                </a:solidFill>
                <a:latin typeface="Calibri"/>
                <a:cs typeface="Calibri"/>
              </a:rPr>
              <a:t>                  March 13,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A4B18-7361-401C-B35A-57CF0DEC233E}"/>
              </a:ext>
            </a:extLst>
          </p:cNvPr>
          <p:cNvSpPr>
            <a:spLocks noGrp="1"/>
          </p:cNvSpPr>
          <p:nvPr>
            <p:ph type="title" idx="4294967295"/>
          </p:nvPr>
        </p:nvSpPr>
        <p:spPr>
          <a:xfrm>
            <a:off x="381000" y="1414780"/>
            <a:ext cx="4038599" cy="1524000"/>
          </a:xfrm>
        </p:spPr>
        <p:txBody>
          <a:bodyPr>
            <a:normAutofit/>
          </a:bodyPr>
          <a:lstStyle/>
          <a:p>
            <a:pPr marL="342900" indent="-342900" algn="l">
              <a:buFont typeface="Arial"/>
              <a:buChar char="•"/>
            </a:pPr>
            <a:r>
              <a:rPr lang="en-US" sz="2000" dirty="0">
                <a:latin typeface="Calibri"/>
                <a:cs typeface="Calibri"/>
              </a:rPr>
              <a:t>All investigations should have a crime scene log that documents all personnel present at </a:t>
            </a:r>
            <a:r>
              <a:rPr lang="en-US" sz="2000" dirty="0" smtClean="0">
                <a:latin typeface="Calibri"/>
                <a:cs typeface="Calibri"/>
              </a:rPr>
              <a:t>the crime </a:t>
            </a:r>
            <a:r>
              <a:rPr lang="en-US" sz="2000" dirty="0">
                <a:latin typeface="Calibri"/>
                <a:cs typeface="Calibri"/>
              </a:rPr>
              <a:t>scene who enter the area not accessible to the public. </a:t>
            </a:r>
            <a:endParaRPr lang="en-US" sz="2000" dirty="0"/>
          </a:p>
        </p:txBody>
      </p:sp>
      <p:sp>
        <p:nvSpPr>
          <p:cNvPr id="3" name="Text Placeholder 2">
            <a:extLst>
              <a:ext uri="{FF2B5EF4-FFF2-40B4-BE49-F238E27FC236}">
                <a16:creationId xmlns:a16="http://schemas.microsoft.com/office/drawing/2014/main" xmlns="" id="{FA2D8F28-4A79-4042-ADC7-A07202224F45}"/>
              </a:ext>
            </a:extLst>
          </p:cNvPr>
          <p:cNvSpPr>
            <a:spLocks noGrp="1"/>
          </p:cNvSpPr>
          <p:nvPr>
            <p:ph type="body" idx="4294967295"/>
          </p:nvPr>
        </p:nvSpPr>
        <p:spPr>
          <a:xfrm>
            <a:off x="1447800" y="609600"/>
            <a:ext cx="6301072" cy="533400"/>
          </a:xfrm>
        </p:spPr>
        <p:txBody>
          <a:bodyPr>
            <a:normAutofit/>
          </a:bodyPr>
          <a:lstStyle/>
          <a:p>
            <a:pPr algn="ctr"/>
            <a:r>
              <a:rPr lang="fr-FR" sz="2800" b="1" dirty="0" smtClean="0">
                <a:latin typeface="+mj-lt"/>
              </a:rPr>
              <a:t>Section 2. Crime </a:t>
            </a:r>
            <a:r>
              <a:rPr lang="fr-FR" sz="2800" b="1" dirty="0" err="1">
                <a:latin typeface="+mj-lt"/>
              </a:rPr>
              <a:t>S</a:t>
            </a:r>
            <a:r>
              <a:rPr lang="fr-FR" sz="2800" b="1" dirty="0" err="1" smtClean="0">
                <a:latin typeface="+mj-lt"/>
              </a:rPr>
              <a:t>cene</a:t>
            </a:r>
            <a:r>
              <a:rPr lang="fr-FR" sz="2800" b="1" dirty="0" smtClean="0">
                <a:latin typeface="+mj-lt"/>
              </a:rPr>
              <a:t> Log</a:t>
            </a:r>
            <a:endParaRPr lang="en-US" sz="2800" b="1" dirty="0">
              <a:latin typeface="+mj-lt"/>
            </a:endParaRPr>
          </a:p>
        </p:txBody>
      </p:sp>
      <p:sp>
        <p:nvSpPr>
          <p:cNvPr id="4" name="Title 1">
            <a:extLst>
              <a:ext uri="{FF2B5EF4-FFF2-40B4-BE49-F238E27FC236}">
                <a16:creationId xmlns:a16="http://schemas.microsoft.com/office/drawing/2014/main" xmlns="" id="{26DA4B18-7361-401C-B35A-57CF0DEC233E}"/>
              </a:ext>
            </a:extLst>
          </p:cNvPr>
          <p:cNvSpPr txBox="1">
            <a:spLocks/>
          </p:cNvSpPr>
          <p:nvPr/>
        </p:nvSpPr>
        <p:spPr>
          <a:xfrm>
            <a:off x="381000" y="3200400"/>
            <a:ext cx="4267200" cy="1600200"/>
          </a:xfrm>
          <a:prstGeom prst="rect">
            <a:avLst/>
          </a:prstGeom>
        </p:spPr>
        <p:txBody>
          <a:bodyPr wrap="square" lIns="0" tIns="0" rIns="0" bIns="0">
            <a:normAutofit/>
          </a:bodyPr>
          <a:lstStyle/>
          <a:p>
            <a:pPr marL="342900" indent="-342900" algn="l">
              <a:buFont typeface="Arial"/>
              <a:buChar char="•"/>
            </a:pPr>
            <a:r>
              <a:rPr lang="en-US" sz="2000" dirty="0">
                <a:latin typeface="Calibri"/>
                <a:cs typeface="Calibri"/>
              </a:rPr>
              <a:t>S</a:t>
            </a:r>
            <a:r>
              <a:rPr lang="en-US" sz="2000" dirty="0" smtClean="0">
                <a:latin typeface="Calibri"/>
                <a:cs typeface="Calibri"/>
              </a:rPr>
              <a:t>hould document the personnel, their names and identification numbers, time of arrival and departure, and their duties performed at the scene. </a:t>
            </a:r>
            <a:endParaRPr lang="en-US" sz="2000" dirty="0"/>
          </a:p>
        </p:txBody>
      </p:sp>
      <p:sp>
        <p:nvSpPr>
          <p:cNvPr id="5" name="Title 1">
            <a:extLst>
              <a:ext uri="{FF2B5EF4-FFF2-40B4-BE49-F238E27FC236}">
                <a16:creationId xmlns:a16="http://schemas.microsoft.com/office/drawing/2014/main" xmlns="" id="{26DA4B18-7361-401C-B35A-57CF0DEC233E}"/>
              </a:ext>
            </a:extLst>
          </p:cNvPr>
          <p:cNvSpPr txBox="1">
            <a:spLocks/>
          </p:cNvSpPr>
          <p:nvPr/>
        </p:nvSpPr>
        <p:spPr>
          <a:xfrm>
            <a:off x="457200" y="5105400"/>
            <a:ext cx="4191000" cy="1219200"/>
          </a:xfrm>
          <a:prstGeom prst="rect">
            <a:avLst/>
          </a:prstGeom>
        </p:spPr>
        <p:txBody>
          <a:bodyPr wrap="square" lIns="0" tIns="0" rIns="0" bIns="0">
            <a:normAutofit/>
          </a:bodyPr>
          <a:lstStyle/>
          <a:p>
            <a:pPr marL="342900" indent="-342900" algn="l">
              <a:buFont typeface="Arial"/>
              <a:buChar char="•"/>
            </a:pPr>
            <a:r>
              <a:rPr lang="en-US" sz="2000" dirty="0">
                <a:latin typeface="Calibri"/>
                <a:cs typeface="Calibri"/>
              </a:rPr>
              <a:t>S</a:t>
            </a:r>
            <a:r>
              <a:rPr lang="en-US" sz="2000" dirty="0" smtClean="0">
                <a:latin typeface="Calibri"/>
                <a:cs typeface="Calibri"/>
              </a:rPr>
              <a:t>hould identify the name of the officer who maintained and completed the crime scene log. </a:t>
            </a:r>
            <a:endParaRPr lang="en-US" sz="2000" dirty="0"/>
          </a:p>
        </p:txBody>
      </p:sp>
      <p:pic>
        <p:nvPicPr>
          <p:cNvPr id="6" name="Picture 5" descr="Screen Shot 2018-03-11 at 19.43.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290" y="1219200"/>
            <a:ext cx="4563710" cy="5134174"/>
          </a:xfrm>
          <a:prstGeom prst="rect">
            <a:avLst/>
          </a:prstGeom>
        </p:spPr>
      </p:pic>
    </p:spTree>
    <p:extLst>
      <p:ext uri="{BB962C8B-B14F-4D97-AF65-F5344CB8AC3E}">
        <p14:creationId xmlns:p14="http://schemas.microsoft.com/office/powerpoint/2010/main" val="390272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8B0855-188D-44E6-988B-097ADC1EFD92}"/>
              </a:ext>
            </a:extLst>
          </p:cNvPr>
          <p:cNvSpPr>
            <a:spLocks noGrp="1"/>
          </p:cNvSpPr>
          <p:nvPr>
            <p:ph type="title" idx="4294967295"/>
          </p:nvPr>
        </p:nvSpPr>
        <p:spPr>
          <a:xfrm>
            <a:off x="533401" y="1447800"/>
            <a:ext cx="3962399" cy="1219200"/>
          </a:xfrm>
        </p:spPr>
        <p:txBody>
          <a:bodyPr>
            <a:normAutofit/>
          </a:bodyPr>
          <a:lstStyle/>
          <a:p>
            <a:pPr marL="342900" indent="-342900" algn="l">
              <a:buFont typeface="Arial"/>
              <a:buChar char="•"/>
            </a:pPr>
            <a:r>
              <a:rPr lang="en-US" sz="2000" dirty="0" smtClean="0">
                <a:latin typeface="Calibri"/>
                <a:cs typeface="Calibri"/>
              </a:rPr>
              <a:t>Should be </a:t>
            </a:r>
            <a:r>
              <a:rPr lang="en-US" sz="2000" dirty="0">
                <a:latin typeface="Calibri"/>
                <a:cs typeface="Calibri"/>
              </a:rPr>
              <a:t>completed by the primary investigator h</a:t>
            </a:r>
            <a:r>
              <a:rPr lang="en-US" sz="2000" dirty="0" smtClean="0">
                <a:latin typeface="Calibri"/>
                <a:cs typeface="Calibri"/>
              </a:rPr>
              <a:t>andling the investigation. </a:t>
            </a:r>
            <a:endParaRPr lang="en-US" sz="2000" dirty="0">
              <a:latin typeface="Calibri"/>
              <a:cs typeface="Calibri"/>
            </a:endParaRPr>
          </a:p>
        </p:txBody>
      </p:sp>
      <p:sp>
        <p:nvSpPr>
          <p:cNvPr id="3" name="Text Placeholder 2">
            <a:extLst>
              <a:ext uri="{FF2B5EF4-FFF2-40B4-BE49-F238E27FC236}">
                <a16:creationId xmlns:a16="http://schemas.microsoft.com/office/drawing/2014/main" xmlns="" id="{1CE31538-C56F-42D1-864F-42B68FBB0B82}"/>
              </a:ext>
            </a:extLst>
          </p:cNvPr>
          <p:cNvSpPr>
            <a:spLocks noGrp="1"/>
          </p:cNvSpPr>
          <p:nvPr>
            <p:ph type="body" idx="4294967295"/>
          </p:nvPr>
        </p:nvSpPr>
        <p:spPr>
          <a:xfrm>
            <a:off x="1447800" y="533400"/>
            <a:ext cx="6301072" cy="819150"/>
          </a:xfrm>
        </p:spPr>
        <p:txBody>
          <a:bodyPr>
            <a:normAutofit/>
          </a:bodyPr>
          <a:lstStyle/>
          <a:p>
            <a:pPr algn="ctr"/>
            <a:r>
              <a:rPr lang="en-US" sz="2800" b="1" dirty="0" smtClean="0">
                <a:latin typeface="+mj-lt"/>
              </a:rPr>
              <a:t>Section 3. Crime Report</a:t>
            </a:r>
            <a:endParaRPr lang="en-US" sz="2800" b="1" dirty="0">
              <a:latin typeface="+mj-lt"/>
            </a:endParaRPr>
          </a:p>
        </p:txBody>
      </p:sp>
      <p:sp>
        <p:nvSpPr>
          <p:cNvPr id="4" name="Title 1">
            <a:extLst>
              <a:ext uri="{FF2B5EF4-FFF2-40B4-BE49-F238E27FC236}">
                <a16:creationId xmlns:a16="http://schemas.microsoft.com/office/drawing/2014/main" xmlns="" id="{D08B0855-188D-44E6-988B-097ADC1EFD92}"/>
              </a:ext>
            </a:extLst>
          </p:cNvPr>
          <p:cNvSpPr txBox="1">
            <a:spLocks/>
          </p:cNvSpPr>
          <p:nvPr/>
        </p:nvSpPr>
        <p:spPr>
          <a:xfrm>
            <a:off x="533401" y="2767330"/>
            <a:ext cx="4038599" cy="2743200"/>
          </a:xfrm>
          <a:prstGeom prst="rect">
            <a:avLst/>
          </a:prstGeom>
        </p:spPr>
        <p:txBody>
          <a:bodyPr wrap="square" lIns="0" tIns="0" rIns="0" bIns="0">
            <a:normAutofit/>
          </a:bodyPr>
          <a:lstStyle/>
          <a:p>
            <a:pPr marL="342900" indent="-342900" algn="l">
              <a:buFont typeface="Arial"/>
              <a:buChar char="•"/>
            </a:pPr>
            <a:r>
              <a:rPr lang="en-US" sz="2000" dirty="0" smtClean="0">
                <a:latin typeface="Calibri"/>
                <a:cs typeface="Calibri"/>
              </a:rPr>
              <a:t>Contains victim information, witness information, a summary of their statements, and a synopsis of the crime, including modus operandi. </a:t>
            </a:r>
            <a:endParaRPr lang="en-US" sz="2000" dirty="0">
              <a:latin typeface="Calibri"/>
              <a:cs typeface="Calibri"/>
            </a:endParaRPr>
          </a:p>
        </p:txBody>
      </p:sp>
      <p:sp>
        <p:nvSpPr>
          <p:cNvPr id="5" name="Title 1">
            <a:extLst>
              <a:ext uri="{FF2B5EF4-FFF2-40B4-BE49-F238E27FC236}">
                <a16:creationId xmlns:a16="http://schemas.microsoft.com/office/drawing/2014/main" xmlns="" id="{D08B0855-188D-44E6-988B-097ADC1EFD92}"/>
              </a:ext>
            </a:extLst>
          </p:cNvPr>
          <p:cNvSpPr txBox="1">
            <a:spLocks/>
          </p:cNvSpPr>
          <p:nvPr/>
        </p:nvSpPr>
        <p:spPr>
          <a:xfrm>
            <a:off x="533401" y="4648200"/>
            <a:ext cx="3505199" cy="762000"/>
          </a:xfrm>
          <a:prstGeom prst="rect">
            <a:avLst/>
          </a:prstGeom>
        </p:spPr>
        <p:txBody>
          <a:bodyPr wrap="square" lIns="0" tIns="0" rIns="0" bIns="0">
            <a:normAutofit/>
          </a:bodyPr>
          <a:lstStyle/>
          <a:p>
            <a:pPr marL="342900" indent="-342900" algn="l">
              <a:buFont typeface="Arial"/>
              <a:buChar char="•"/>
            </a:pPr>
            <a:r>
              <a:rPr lang="en-US" sz="2000" dirty="0" smtClean="0">
                <a:latin typeface="Calibri"/>
                <a:cs typeface="Calibri"/>
              </a:rPr>
              <a:t>Commonly referred to as a “24-hour” homicide report.</a:t>
            </a:r>
            <a:endParaRPr lang="en-US" sz="2000" dirty="0">
              <a:latin typeface="Calibri"/>
              <a:cs typeface="Calibri"/>
            </a:endParaRPr>
          </a:p>
        </p:txBody>
      </p:sp>
      <p:pic>
        <p:nvPicPr>
          <p:cNvPr id="6" name="Picture 5" descr="Screen Shot 2018-03-11 at 19.46.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990600"/>
            <a:ext cx="4180562" cy="5486400"/>
          </a:xfrm>
          <a:prstGeom prst="rect">
            <a:avLst/>
          </a:prstGeom>
        </p:spPr>
      </p:pic>
    </p:spTree>
    <p:extLst>
      <p:ext uri="{BB962C8B-B14F-4D97-AF65-F5344CB8AC3E}">
        <p14:creationId xmlns:p14="http://schemas.microsoft.com/office/powerpoint/2010/main" val="149997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7CEF3-8D43-4B4B-98E2-52927B0B7050}"/>
              </a:ext>
            </a:extLst>
          </p:cNvPr>
          <p:cNvSpPr>
            <a:spLocks noGrp="1"/>
          </p:cNvSpPr>
          <p:nvPr>
            <p:ph type="title" idx="4294967295"/>
          </p:nvPr>
        </p:nvSpPr>
        <p:spPr>
          <a:xfrm>
            <a:off x="457201" y="1371600"/>
            <a:ext cx="4190999" cy="1828800"/>
          </a:xfrm>
        </p:spPr>
        <p:txBody>
          <a:bodyPr>
            <a:normAutofit/>
          </a:bodyPr>
          <a:lstStyle/>
          <a:p>
            <a:pPr marL="342900" indent="-342900" algn="l">
              <a:buFont typeface="Arial"/>
              <a:buChar char="•"/>
            </a:pPr>
            <a:r>
              <a:rPr lang="en-US" sz="2000" dirty="0" smtClean="0">
                <a:latin typeface="Calibri"/>
                <a:cs typeface="Calibri"/>
              </a:rPr>
              <a:t>Many </a:t>
            </a:r>
            <a:r>
              <a:rPr lang="en-US" sz="2000" dirty="0">
                <a:latin typeface="Calibri"/>
                <a:cs typeface="Calibri"/>
              </a:rPr>
              <a:t>departments produce a death report for all deaths in their jurisdiction, whether it be</a:t>
            </a:r>
            <a:br>
              <a:rPr lang="en-US" sz="2000" dirty="0">
                <a:latin typeface="Calibri"/>
                <a:cs typeface="Calibri"/>
              </a:rPr>
            </a:br>
            <a:r>
              <a:rPr lang="en-US" sz="2000" dirty="0">
                <a:latin typeface="Calibri"/>
                <a:cs typeface="Calibri"/>
              </a:rPr>
              <a:t>from natural causes, an accident, suicide, traffic death, or homicide. </a:t>
            </a:r>
          </a:p>
        </p:txBody>
      </p:sp>
      <p:sp>
        <p:nvSpPr>
          <p:cNvPr id="3" name="Text Placeholder 2">
            <a:extLst>
              <a:ext uri="{FF2B5EF4-FFF2-40B4-BE49-F238E27FC236}">
                <a16:creationId xmlns:a16="http://schemas.microsoft.com/office/drawing/2014/main" xmlns="" id="{EFD62AC1-1026-4344-B13A-A33588132743}"/>
              </a:ext>
            </a:extLst>
          </p:cNvPr>
          <p:cNvSpPr>
            <a:spLocks noGrp="1"/>
          </p:cNvSpPr>
          <p:nvPr>
            <p:ph type="body" idx="4294967295"/>
          </p:nvPr>
        </p:nvSpPr>
        <p:spPr>
          <a:xfrm>
            <a:off x="1447800" y="533400"/>
            <a:ext cx="6301072" cy="533400"/>
          </a:xfrm>
        </p:spPr>
        <p:txBody>
          <a:bodyPr>
            <a:normAutofit/>
          </a:bodyPr>
          <a:lstStyle/>
          <a:p>
            <a:pPr algn="ctr"/>
            <a:r>
              <a:rPr lang="en-US" sz="2800" b="1" dirty="0" smtClean="0">
                <a:latin typeface="+mj-lt"/>
              </a:rPr>
              <a:t>Section 4. Death Report</a:t>
            </a:r>
            <a:endParaRPr lang="en-US" sz="2800" b="1" dirty="0">
              <a:latin typeface="+mj-lt"/>
            </a:endParaRPr>
          </a:p>
        </p:txBody>
      </p:sp>
      <p:sp>
        <p:nvSpPr>
          <p:cNvPr id="4" name="Title 1">
            <a:extLst>
              <a:ext uri="{FF2B5EF4-FFF2-40B4-BE49-F238E27FC236}">
                <a16:creationId xmlns:a16="http://schemas.microsoft.com/office/drawing/2014/main" xmlns="" id="{E577CEF3-8D43-4B4B-98E2-52927B0B7050}"/>
              </a:ext>
            </a:extLst>
          </p:cNvPr>
          <p:cNvSpPr txBox="1">
            <a:spLocks/>
          </p:cNvSpPr>
          <p:nvPr/>
        </p:nvSpPr>
        <p:spPr>
          <a:xfrm>
            <a:off x="457200" y="3352800"/>
            <a:ext cx="3962400" cy="1447800"/>
          </a:xfrm>
          <a:prstGeom prst="rect">
            <a:avLst/>
          </a:prstGeom>
        </p:spPr>
        <p:txBody>
          <a:bodyPr wrap="square" lIns="0" tIns="0" rIns="0" bIns="0">
            <a:normAutofit/>
          </a:bodyPr>
          <a:lstStyle/>
          <a:p>
            <a:pPr marL="342900" indent="-342900" algn="l">
              <a:buFont typeface="Arial"/>
              <a:buChar char="•"/>
            </a:pPr>
            <a:r>
              <a:rPr lang="en-US" sz="2000" dirty="0" smtClean="0">
                <a:latin typeface="Calibri"/>
                <a:cs typeface="Calibri"/>
              </a:rPr>
              <a:t>On criminal homicide deaths, a crime report and/or an incident report, as previously outlined, is also produced to report the crime.</a:t>
            </a:r>
            <a:endParaRPr lang="en-US" sz="2000" dirty="0">
              <a:latin typeface="Calibri"/>
              <a:cs typeface="Calibri"/>
            </a:endParaRPr>
          </a:p>
        </p:txBody>
      </p:sp>
      <p:pic>
        <p:nvPicPr>
          <p:cNvPr id="5" name="Picture 4" descr="Screen Shot 2018-03-11 at 19.48.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990600"/>
            <a:ext cx="4267200" cy="5469774"/>
          </a:xfrm>
          <a:prstGeom prst="rect">
            <a:avLst/>
          </a:prstGeom>
        </p:spPr>
      </p:pic>
    </p:spTree>
    <p:extLst>
      <p:ext uri="{BB962C8B-B14F-4D97-AF65-F5344CB8AC3E}">
        <p14:creationId xmlns:p14="http://schemas.microsoft.com/office/powerpoint/2010/main" val="355459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49DF4-F01E-4052-AA2F-8B85BC22F443}"/>
              </a:ext>
            </a:extLst>
          </p:cNvPr>
          <p:cNvSpPr>
            <a:spLocks noGrp="1"/>
          </p:cNvSpPr>
          <p:nvPr>
            <p:ph type="title" idx="4294967295"/>
          </p:nvPr>
        </p:nvSpPr>
        <p:spPr>
          <a:xfrm>
            <a:off x="609600" y="1447800"/>
            <a:ext cx="8001000" cy="1219200"/>
          </a:xfrm>
        </p:spPr>
        <p:txBody>
          <a:bodyPr>
            <a:normAutofit/>
          </a:bodyPr>
          <a:lstStyle/>
          <a:p>
            <a:pPr marL="342900" indent="-342900" algn="l">
              <a:buFont typeface="Arial"/>
              <a:buChar char="•"/>
            </a:pPr>
            <a:r>
              <a:rPr lang="en-US" sz="2000" dirty="0">
                <a:latin typeface="Calibri"/>
                <a:cs typeface="Calibri"/>
              </a:rPr>
              <a:t>C</a:t>
            </a:r>
            <a:r>
              <a:rPr lang="en-US" sz="2000" dirty="0" smtClean="0">
                <a:latin typeface="Calibri"/>
                <a:cs typeface="Calibri"/>
              </a:rPr>
              <a:t>ontains </a:t>
            </a:r>
            <a:r>
              <a:rPr lang="en-US" sz="2000" dirty="0">
                <a:latin typeface="Calibri"/>
                <a:cs typeface="Calibri"/>
              </a:rPr>
              <a:t>all reports regarding the recovery and storage of property and evidence (e.g., recovered property report, evidence report, and chain of custody reports).</a:t>
            </a:r>
          </a:p>
        </p:txBody>
      </p:sp>
      <p:sp>
        <p:nvSpPr>
          <p:cNvPr id="3" name="Text Placeholder 2">
            <a:extLst>
              <a:ext uri="{FF2B5EF4-FFF2-40B4-BE49-F238E27FC236}">
                <a16:creationId xmlns:a16="http://schemas.microsoft.com/office/drawing/2014/main" xmlns="" id="{4F13C54E-661A-449A-8E09-3C525150ABEA}"/>
              </a:ext>
            </a:extLst>
          </p:cNvPr>
          <p:cNvSpPr>
            <a:spLocks noGrp="1"/>
          </p:cNvSpPr>
          <p:nvPr>
            <p:ph type="body" idx="4294967295"/>
          </p:nvPr>
        </p:nvSpPr>
        <p:spPr>
          <a:xfrm>
            <a:off x="0" y="685800"/>
            <a:ext cx="9144000" cy="609600"/>
          </a:xfrm>
        </p:spPr>
        <p:txBody>
          <a:bodyPr>
            <a:normAutofit/>
          </a:bodyPr>
          <a:lstStyle/>
          <a:p>
            <a:pPr algn="ctr"/>
            <a:r>
              <a:rPr lang="en-US" sz="2800" b="1" dirty="0" smtClean="0">
                <a:latin typeface="+mj-lt"/>
              </a:rPr>
              <a:t>Section 5. Property/Evidence </a:t>
            </a:r>
            <a:r>
              <a:rPr lang="en-US" sz="2800" b="1" dirty="0">
                <a:latin typeface="+mj-lt"/>
              </a:rPr>
              <a:t>R</a:t>
            </a:r>
            <a:r>
              <a:rPr lang="en-US" sz="2800" b="1" dirty="0" smtClean="0">
                <a:latin typeface="+mj-lt"/>
              </a:rPr>
              <a:t>eports</a:t>
            </a:r>
            <a:endParaRPr lang="en-US" sz="2800" b="1" dirty="0">
              <a:latin typeface="+mj-lt"/>
            </a:endParaRPr>
          </a:p>
        </p:txBody>
      </p:sp>
      <p:sp>
        <p:nvSpPr>
          <p:cNvPr id="4" name="Title 1">
            <a:extLst>
              <a:ext uri="{FF2B5EF4-FFF2-40B4-BE49-F238E27FC236}">
                <a16:creationId xmlns:a16="http://schemas.microsoft.com/office/drawing/2014/main" xmlns="" id="{21747434-3E3D-4A28-86E4-78393F116926}"/>
              </a:ext>
            </a:extLst>
          </p:cNvPr>
          <p:cNvSpPr txBox="1">
            <a:spLocks/>
          </p:cNvSpPr>
          <p:nvPr/>
        </p:nvSpPr>
        <p:spPr>
          <a:xfrm>
            <a:off x="609600" y="4191000"/>
            <a:ext cx="8077200" cy="1676400"/>
          </a:xfrm>
          <a:prstGeom prst="rect">
            <a:avLst/>
          </a:prstGeom>
        </p:spPr>
        <p:txBody>
          <a:bodyPr wrap="square" lIns="0" tIns="0" rIns="0" bIns="0">
            <a:normAutofit/>
          </a:bodyPr>
          <a:lstStyle/>
          <a:p>
            <a:pPr marL="342900" indent="-342900" algn="l">
              <a:buFont typeface="Arial"/>
              <a:buChar char="•"/>
            </a:pPr>
            <a:r>
              <a:rPr lang="en-US" sz="2000" dirty="0"/>
              <a:t>C</a:t>
            </a:r>
            <a:r>
              <a:rPr lang="en-US" sz="2000" dirty="0" smtClean="0"/>
              <a:t>ontains requests for laboratory examination of evidence and all reports regarding the scientific analysis of evidence, including NIBIN, DNA, and latent prints completed by any crime laboratory.</a:t>
            </a:r>
            <a:endParaRPr lang="en-US" sz="2000" dirty="0"/>
          </a:p>
        </p:txBody>
      </p:sp>
      <p:sp>
        <p:nvSpPr>
          <p:cNvPr id="5" name="Text Placeholder 2">
            <a:extLst>
              <a:ext uri="{FF2B5EF4-FFF2-40B4-BE49-F238E27FC236}">
                <a16:creationId xmlns:a16="http://schemas.microsoft.com/office/drawing/2014/main" xmlns="" id="{301FB762-CB6A-4EB8-B28E-FC67E4F1EAB4}"/>
              </a:ext>
            </a:extLst>
          </p:cNvPr>
          <p:cNvSpPr txBox="1">
            <a:spLocks/>
          </p:cNvSpPr>
          <p:nvPr/>
        </p:nvSpPr>
        <p:spPr>
          <a:xfrm>
            <a:off x="0" y="3429000"/>
            <a:ext cx="9144000" cy="685800"/>
          </a:xfrm>
          <a:prstGeom prst="rect">
            <a:avLst/>
          </a:prstGeom>
        </p:spPr>
        <p:txBody>
          <a:bodyPr wrap="square" lIns="0" tIns="0" rIns="0" bIns="0">
            <a:normAutofit/>
          </a:bodyPr>
          <a:lstStyle/>
          <a:p>
            <a:pPr algn="ctr"/>
            <a:r>
              <a:rPr lang="en-US" sz="2800" b="1" dirty="0" smtClean="0">
                <a:latin typeface="+mj-lt"/>
              </a:rPr>
              <a:t>Section 6. Crime Lab Reports</a:t>
            </a:r>
            <a:endParaRPr lang="en-US" sz="2800" b="1" dirty="0">
              <a:latin typeface="+mj-lt"/>
            </a:endParaRPr>
          </a:p>
        </p:txBody>
      </p:sp>
    </p:spTree>
    <p:extLst>
      <p:ext uri="{BB962C8B-B14F-4D97-AF65-F5344CB8AC3E}">
        <p14:creationId xmlns:p14="http://schemas.microsoft.com/office/powerpoint/2010/main" val="1092747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8B280-ABF5-4427-A872-32AAEDD6DDA6}"/>
              </a:ext>
            </a:extLst>
          </p:cNvPr>
          <p:cNvSpPr>
            <a:spLocks noGrp="1"/>
          </p:cNvSpPr>
          <p:nvPr>
            <p:ph type="title" idx="4294967295"/>
          </p:nvPr>
        </p:nvSpPr>
        <p:spPr>
          <a:xfrm>
            <a:off x="609600" y="1355835"/>
            <a:ext cx="7848600" cy="1311165"/>
          </a:xfrm>
        </p:spPr>
        <p:txBody>
          <a:bodyPr>
            <a:normAutofit/>
          </a:bodyPr>
          <a:lstStyle/>
          <a:p>
            <a:pPr marL="342900" indent="-342900" algn="l">
              <a:buFont typeface="Arial"/>
              <a:buChar char="•"/>
            </a:pPr>
            <a:r>
              <a:rPr lang="en-US" sz="2000" dirty="0">
                <a:latin typeface="Calibri"/>
                <a:cs typeface="Calibri"/>
              </a:rPr>
              <a:t>C</a:t>
            </a:r>
            <a:r>
              <a:rPr lang="en-US" sz="2000" dirty="0" smtClean="0">
                <a:latin typeface="Calibri"/>
                <a:cs typeface="Calibri"/>
              </a:rPr>
              <a:t>ontains </a:t>
            </a:r>
            <a:r>
              <a:rPr lang="en-US" sz="2000" dirty="0">
                <a:latin typeface="Calibri"/>
                <a:cs typeface="Calibri"/>
              </a:rPr>
              <a:t>all vehicle reports pertaining to the investigation, including i</a:t>
            </a:r>
            <a:r>
              <a:rPr lang="en-US" sz="2000" dirty="0" smtClean="0">
                <a:latin typeface="Calibri"/>
                <a:cs typeface="Calibri"/>
              </a:rPr>
              <a:t>mpound reports, </a:t>
            </a:r>
            <a:r>
              <a:rPr lang="en-US" sz="2000" dirty="0">
                <a:latin typeface="Calibri"/>
                <a:cs typeface="Calibri"/>
              </a:rPr>
              <a:t>photographs of the vehicle, and motor vehicle computer printouts.</a:t>
            </a:r>
          </a:p>
        </p:txBody>
      </p:sp>
      <p:sp>
        <p:nvSpPr>
          <p:cNvPr id="3" name="Text Placeholder 2">
            <a:extLst>
              <a:ext uri="{FF2B5EF4-FFF2-40B4-BE49-F238E27FC236}">
                <a16:creationId xmlns:a16="http://schemas.microsoft.com/office/drawing/2014/main" xmlns="" id="{9929CC60-6641-4060-A702-8D3BA5CACCDA}"/>
              </a:ext>
            </a:extLst>
          </p:cNvPr>
          <p:cNvSpPr>
            <a:spLocks noGrp="1"/>
          </p:cNvSpPr>
          <p:nvPr>
            <p:ph type="body" idx="4294967295"/>
          </p:nvPr>
        </p:nvSpPr>
        <p:spPr>
          <a:xfrm>
            <a:off x="0" y="682245"/>
            <a:ext cx="9144000" cy="536955"/>
          </a:xfrm>
        </p:spPr>
        <p:txBody>
          <a:bodyPr>
            <a:normAutofit/>
          </a:bodyPr>
          <a:lstStyle/>
          <a:p>
            <a:pPr algn="ctr"/>
            <a:r>
              <a:rPr lang="en-US" sz="2800" b="1" dirty="0" smtClean="0">
                <a:latin typeface="+mj-lt"/>
              </a:rPr>
              <a:t>Section 7. Vehicle Reports </a:t>
            </a:r>
            <a:endParaRPr lang="en-US" sz="2800" b="1" dirty="0">
              <a:latin typeface="+mj-lt"/>
            </a:endParaRPr>
          </a:p>
        </p:txBody>
      </p:sp>
      <p:sp>
        <p:nvSpPr>
          <p:cNvPr id="4" name="Title 1">
            <a:extLst>
              <a:ext uri="{FF2B5EF4-FFF2-40B4-BE49-F238E27FC236}">
                <a16:creationId xmlns:a16="http://schemas.microsoft.com/office/drawing/2014/main" xmlns="" id="{6872F5B8-A0FE-4C48-95C9-EB0E64E3DCA2}"/>
              </a:ext>
            </a:extLst>
          </p:cNvPr>
          <p:cNvSpPr txBox="1">
            <a:spLocks/>
          </p:cNvSpPr>
          <p:nvPr/>
        </p:nvSpPr>
        <p:spPr>
          <a:xfrm>
            <a:off x="685800" y="3492991"/>
            <a:ext cx="7848600" cy="1143000"/>
          </a:xfrm>
          <a:prstGeom prst="rect">
            <a:avLst/>
          </a:prstGeom>
        </p:spPr>
        <p:txBody>
          <a:bodyPr wrap="square" lIns="0" tIns="0" rIns="0" bIns="0">
            <a:normAutofit fontScale="92500" lnSpcReduction="10000"/>
          </a:bodyPr>
          <a:lstStyle/>
          <a:p>
            <a:pPr marL="342900" indent="-342900" algn="l">
              <a:buFont typeface="Arial"/>
              <a:buChar char="•"/>
            </a:pPr>
            <a:r>
              <a:rPr lang="en-US" sz="2200" dirty="0" smtClean="0">
                <a:latin typeface="Calibri"/>
                <a:cs typeface="Calibri"/>
              </a:rPr>
              <a:t>All arrest reports generated from the investigation should be stored here, as well as any prior arrest reports related to suspects, witnesses, and others who are involved in the investigation. </a:t>
            </a:r>
            <a:r>
              <a:rPr lang="en-US" sz="2000" dirty="0" smtClean="0">
                <a:latin typeface="Calibri"/>
                <a:cs typeface="Calibri"/>
              </a:rPr>
              <a:t/>
            </a:r>
            <a:br>
              <a:rPr lang="en-US" sz="2000" dirty="0" smtClean="0">
                <a:latin typeface="Calibri"/>
                <a:cs typeface="Calibri"/>
              </a:rPr>
            </a:br>
            <a:endParaRPr lang="en-US" sz="2000" dirty="0">
              <a:latin typeface="Calibri"/>
              <a:cs typeface="Calibri"/>
            </a:endParaRPr>
          </a:p>
        </p:txBody>
      </p:sp>
      <p:sp>
        <p:nvSpPr>
          <p:cNvPr id="5" name="Text Placeholder 2">
            <a:extLst>
              <a:ext uri="{FF2B5EF4-FFF2-40B4-BE49-F238E27FC236}">
                <a16:creationId xmlns:a16="http://schemas.microsoft.com/office/drawing/2014/main" xmlns="" id="{DAA049B0-3B4E-4661-8D58-52914463BBBA}"/>
              </a:ext>
            </a:extLst>
          </p:cNvPr>
          <p:cNvSpPr txBox="1">
            <a:spLocks/>
          </p:cNvSpPr>
          <p:nvPr/>
        </p:nvSpPr>
        <p:spPr>
          <a:xfrm>
            <a:off x="0" y="2834922"/>
            <a:ext cx="9144000" cy="517878"/>
          </a:xfrm>
          <a:prstGeom prst="rect">
            <a:avLst/>
          </a:prstGeom>
        </p:spPr>
        <p:txBody>
          <a:bodyPr wrap="square" lIns="0" tIns="0" rIns="0" bIns="0">
            <a:normAutofit/>
          </a:bodyPr>
          <a:lstStyle/>
          <a:p>
            <a:pPr algn="ctr"/>
            <a:r>
              <a:rPr lang="en-US" sz="2800" b="1" dirty="0" smtClean="0">
                <a:latin typeface="+mj-lt"/>
              </a:rPr>
              <a:t>Section 8. Arrest Reports</a:t>
            </a:r>
            <a:endParaRPr lang="en-US" sz="2800" b="1" dirty="0">
              <a:latin typeface="+mj-lt"/>
            </a:endParaRPr>
          </a:p>
        </p:txBody>
      </p:sp>
      <p:sp>
        <p:nvSpPr>
          <p:cNvPr id="6" name="Title 1">
            <a:extLst>
              <a:ext uri="{FF2B5EF4-FFF2-40B4-BE49-F238E27FC236}">
                <a16:creationId xmlns:a16="http://schemas.microsoft.com/office/drawing/2014/main" xmlns="" id="{6872F5B8-A0FE-4C48-95C9-EB0E64E3DCA2}"/>
              </a:ext>
            </a:extLst>
          </p:cNvPr>
          <p:cNvSpPr txBox="1">
            <a:spLocks/>
          </p:cNvSpPr>
          <p:nvPr/>
        </p:nvSpPr>
        <p:spPr>
          <a:xfrm>
            <a:off x="670560" y="4712191"/>
            <a:ext cx="7848600" cy="1002809"/>
          </a:xfrm>
          <a:prstGeom prst="rect">
            <a:avLst/>
          </a:prstGeom>
        </p:spPr>
        <p:txBody>
          <a:bodyPr wrap="square" lIns="0" tIns="0" rIns="0" bIns="0">
            <a:normAutofit/>
          </a:bodyPr>
          <a:lstStyle/>
          <a:p>
            <a:pPr marL="342900" indent="-342900" algn="l">
              <a:buFont typeface="Arial"/>
              <a:buChar char="•"/>
            </a:pPr>
            <a:r>
              <a:rPr lang="en-US" sz="2000" dirty="0" smtClean="0">
                <a:latin typeface="Calibri"/>
                <a:cs typeface="Calibri"/>
              </a:rPr>
              <a:t>Subsections can be created to separate items related to specific individuals.</a:t>
            </a:r>
            <a:endParaRPr lang="en-US" sz="2000" dirty="0">
              <a:latin typeface="Calibri"/>
              <a:cs typeface="Calibri"/>
            </a:endParaRPr>
          </a:p>
        </p:txBody>
      </p:sp>
    </p:spTree>
    <p:extLst>
      <p:ext uri="{BB962C8B-B14F-4D97-AF65-F5344CB8AC3E}">
        <p14:creationId xmlns:p14="http://schemas.microsoft.com/office/powerpoint/2010/main" val="1888788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0F047-1DAF-4BE2-906A-B5F15479347D}"/>
              </a:ext>
            </a:extLst>
          </p:cNvPr>
          <p:cNvSpPr>
            <a:spLocks noGrp="1"/>
          </p:cNvSpPr>
          <p:nvPr>
            <p:ph type="title" idx="4294967295"/>
          </p:nvPr>
        </p:nvSpPr>
        <p:spPr>
          <a:xfrm>
            <a:off x="609600" y="1295400"/>
            <a:ext cx="8001000" cy="914400"/>
          </a:xfrm>
        </p:spPr>
        <p:txBody>
          <a:bodyPr>
            <a:normAutofit/>
          </a:bodyPr>
          <a:lstStyle/>
          <a:p>
            <a:pPr marL="342900" indent="-342900" algn="l">
              <a:buFont typeface="Arial"/>
              <a:buChar char="•"/>
            </a:pPr>
            <a:r>
              <a:rPr lang="en-US" sz="2000" dirty="0">
                <a:latin typeface="Calibri"/>
                <a:cs typeface="Calibri"/>
              </a:rPr>
              <a:t>C</a:t>
            </a:r>
            <a:r>
              <a:rPr lang="en-US" sz="2000" dirty="0" smtClean="0">
                <a:latin typeface="Calibri"/>
                <a:cs typeface="Calibri"/>
              </a:rPr>
              <a:t>ontains all crime reports related to victims, suspects, witnesses, and other individuals related to the investigation</a:t>
            </a:r>
            <a:r>
              <a:rPr lang="en-US" sz="2000" smtClean="0">
                <a:latin typeface="Calibri"/>
                <a:cs typeface="Calibri"/>
              </a:rPr>
              <a:t>. </a:t>
            </a:r>
            <a:endParaRPr lang="en-US" sz="2000" dirty="0">
              <a:latin typeface="Calibri"/>
              <a:cs typeface="Calibri"/>
            </a:endParaRPr>
          </a:p>
        </p:txBody>
      </p:sp>
      <p:sp>
        <p:nvSpPr>
          <p:cNvPr id="3" name="Text Placeholder 2">
            <a:extLst>
              <a:ext uri="{FF2B5EF4-FFF2-40B4-BE49-F238E27FC236}">
                <a16:creationId xmlns:a16="http://schemas.microsoft.com/office/drawing/2014/main" xmlns="" id="{F6C8127A-F189-4709-839A-7F3452D340D7}"/>
              </a:ext>
            </a:extLst>
          </p:cNvPr>
          <p:cNvSpPr>
            <a:spLocks noGrp="1"/>
          </p:cNvSpPr>
          <p:nvPr>
            <p:ph type="body" idx="4294967295"/>
          </p:nvPr>
        </p:nvSpPr>
        <p:spPr>
          <a:xfrm>
            <a:off x="0" y="598618"/>
            <a:ext cx="9144000" cy="544382"/>
          </a:xfrm>
        </p:spPr>
        <p:txBody>
          <a:bodyPr>
            <a:normAutofit/>
          </a:bodyPr>
          <a:lstStyle/>
          <a:p>
            <a:pPr algn="ctr"/>
            <a:r>
              <a:rPr lang="en-US" sz="2800" b="1" dirty="0" smtClean="0">
                <a:latin typeface="+mj-lt"/>
              </a:rPr>
              <a:t>Section 9. Related Crime </a:t>
            </a:r>
            <a:r>
              <a:rPr lang="en-US" sz="2800" b="1" dirty="0">
                <a:latin typeface="+mj-lt"/>
              </a:rPr>
              <a:t>R</a:t>
            </a:r>
            <a:r>
              <a:rPr lang="en-US" sz="2800" b="1" dirty="0" smtClean="0">
                <a:latin typeface="+mj-lt"/>
              </a:rPr>
              <a:t>eports</a:t>
            </a:r>
            <a:endParaRPr lang="en-US" sz="2800" b="1" dirty="0">
              <a:latin typeface="+mj-lt"/>
            </a:endParaRPr>
          </a:p>
        </p:txBody>
      </p:sp>
      <p:sp>
        <p:nvSpPr>
          <p:cNvPr id="6" name="Title 1">
            <a:extLst>
              <a:ext uri="{FF2B5EF4-FFF2-40B4-BE49-F238E27FC236}">
                <a16:creationId xmlns:a16="http://schemas.microsoft.com/office/drawing/2014/main" xmlns="" id="{9C6BFF74-E4A5-40E3-A3F3-632E40225F66}"/>
              </a:ext>
            </a:extLst>
          </p:cNvPr>
          <p:cNvSpPr txBox="1">
            <a:spLocks/>
          </p:cNvSpPr>
          <p:nvPr/>
        </p:nvSpPr>
        <p:spPr>
          <a:xfrm>
            <a:off x="533400" y="4038600"/>
            <a:ext cx="7924800" cy="1066800"/>
          </a:xfrm>
          <a:prstGeom prst="rect">
            <a:avLst/>
          </a:prstGeom>
        </p:spPr>
        <p:txBody>
          <a:bodyPr wrap="square" lIns="0" tIns="0" rIns="0" bIns="0">
            <a:noAutofit/>
          </a:bodyPr>
          <a:lstStyle/>
          <a:p>
            <a:pPr marL="342900" indent="-342900" algn="l">
              <a:buFont typeface="Arial"/>
              <a:buChar char="•"/>
            </a:pPr>
            <a:r>
              <a:rPr lang="en-US" sz="2000" dirty="0">
                <a:latin typeface="Calibri"/>
                <a:cs typeface="Calibri"/>
              </a:rPr>
              <a:t>C</a:t>
            </a:r>
            <a:r>
              <a:rPr lang="en-US" sz="2000" dirty="0" smtClean="0">
                <a:latin typeface="Calibri"/>
                <a:cs typeface="Calibri"/>
              </a:rPr>
              <a:t>ontains reports written by homicide detectives related to the current investigation that are produced after the completion of the initial crime report</a:t>
            </a:r>
            <a:r>
              <a:rPr lang="en-US" sz="2000" smtClean="0">
                <a:latin typeface="Calibri"/>
                <a:cs typeface="Calibri"/>
              </a:rPr>
              <a:t>. </a:t>
            </a:r>
            <a:r>
              <a:rPr lang="en-US" sz="2000" dirty="0" smtClean="0">
                <a:latin typeface="Calibri"/>
                <a:cs typeface="Calibri"/>
              </a:rPr>
              <a:t/>
            </a:r>
            <a:br>
              <a:rPr lang="en-US" sz="2000" dirty="0" smtClean="0">
                <a:latin typeface="Calibri"/>
                <a:cs typeface="Calibri"/>
              </a:rPr>
            </a:br>
            <a:endParaRPr lang="en-US" sz="2000" dirty="0">
              <a:latin typeface="Calibri"/>
              <a:cs typeface="Calibri"/>
            </a:endParaRPr>
          </a:p>
        </p:txBody>
      </p:sp>
      <p:sp>
        <p:nvSpPr>
          <p:cNvPr id="7" name="Text Placeholder 2">
            <a:extLst>
              <a:ext uri="{FF2B5EF4-FFF2-40B4-BE49-F238E27FC236}">
                <a16:creationId xmlns:a16="http://schemas.microsoft.com/office/drawing/2014/main" xmlns="" id="{0B4C25EB-1312-4018-8560-E7383DB8D673}"/>
              </a:ext>
            </a:extLst>
          </p:cNvPr>
          <p:cNvSpPr txBox="1">
            <a:spLocks/>
          </p:cNvSpPr>
          <p:nvPr/>
        </p:nvSpPr>
        <p:spPr>
          <a:xfrm>
            <a:off x="0" y="3341817"/>
            <a:ext cx="9144000" cy="544383"/>
          </a:xfrm>
          <a:prstGeom prst="rect">
            <a:avLst/>
          </a:prstGeom>
        </p:spPr>
        <p:txBody>
          <a:bodyPr wrap="square" lIns="0" tIns="0" rIns="0" bIns="0">
            <a:normAutofit/>
          </a:bodyPr>
          <a:lstStyle/>
          <a:p>
            <a:pPr algn="ctr"/>
            <a:r>
              <a:rPr lang="en-US" sz="2800" b="1" dirty="0" smtClean="0">
                <a:latin typeface="+mj-lt"/>
              </a:rPr>
              <a:t>Section 10. Follow-Up </a:t>
            </a:r>
            <a:r>
              <a:rPr lang="en-US" sz="2800" b="1" dirty="0">
                <a:latin typeface="+mj-lt"/>
              </a:rPr>
              <a:t>R</a:t>
            </a:r>
            <a:r>
              <a:rPr lang="en-US" sz="2800" b="1" dirty="0" smtClean="0">
                <a:latin typeface="+mj-lt"/>
              </a:rPr>
              <a:t>eports</a:t>
            </a:r>
            <a:endParaRPr lang="en-US" sz="2800" b="1" dirty="0">
              <a:latin typeface="+mj-lt"/>
            </a:endParaRPr>
          </a:p>
        </p:txBody>
      </p:sp>
      <p:sp>
        <p:nvSpPr>
          <p:cNvPr id="8" name="Title 1">
            <a:extLst>
              <a:ext uri="{FF2B5EF4-FFF2-40B4-BE49-F238E27FC236}">
                <a16:creationId xmlns:a16="http://schemas.microsoft.com/office/drawing/2014/main" xmlns="" id="{0780F047-1DAF-4BE2-906A-B5F15479347D}"/>
              </a:ext>
            </a:extLst>
          </p:cNvPr>
          <p:cNvSpPr txBox="1">
            <a:spLocks/>
          </p:cNvSpPr>
          <p:nvPr/>
        </p:nvSpPr>
        <p:spPr>
          <a:xfrm>
            <a:off x="609600" y="2133600"/>
            <a:ext cx="8153400" cy="772983"/>
          </a:xfrm>
          <a:prstGeom prst="rect">
            <a:avLst/>
          </a:prstGeom>
        </p:spPr>
        <p:txBody>
          <a:bodyPr wrap="square" lIns="0" tIns="0" rIns="0" bIns="0">
            <a:normAutofit/>
          </a:bodyPr>
          <a:lstStyle/>
          <a:p>
            <a:pPr marL="342900" indent="-342900" algn="l" defTabSz="914400">
              <a:buFont typeface="Arial"/>
              <a:buChar char="•"/>
            </a:pPr>
            <a:r>
              <a:rPr lang="en-US" sz="2000" kern="0" smtClean="0">
                <a:solidFill>
                  <a:sysClr val="windowText" lastClr="000000"/>
                </a:solidFill>
                <a:latin typeface="Calibri"/>
                <a:cs typeface="Calibri"/>
              </a:rPr>
              <a:t>Subsections </a:t>
            </a:r>
            <a:r>
              <a:rPr lang="en-US" sz="2000" kern="0" dirty="0" smtClean="0">
                <a:solidFill>
                  <a:sysClr val="windowText" lastClr="000000"/>
                </a:solidFill>
                <a:latin typeface="Calibri"/>
                <a:cs typeface="Calibri"/>
              </a:rPr>
              <a:t>can be created to separate items related to specific</a:t>
            </a:r>
            <a:br>
              <a:rPr lang="en-US" sz="2000" kern="0" dirty="0" smtClean="0">
                <a:solidFill>
                  <a:sysClr val="windowText" lastClr="000000"/>
                </a:solidFill>
                <a:latin typeface="Calibri"/>
                <a:cs typeface="Calibri"/>
              </a:rPr>
            </a:br>
            <a:r>
              <a:rPr lang="en-US" sz="2000" kern="0" dirty="0" smtClean="0">
                <a:solidFill>
                  <a:sysClr val="windowText" lastClr="000000"/>
                </a:solidFill>
                <a:latin typeface="Calibri"/>
                <a:cs typeface="Calibri"/>
              </a:rPr>
              <a:t>individuals.</a:t>
            </a:r>
            <a:endParaRPr lang="en-US" sz="2000" kern="0" dirty="0">
              <a:solidFill>
                <a:sysClr val="windowText" lastClr="000000"/>
              </a:solidFill>
              <a:latin typeface="Calibri"/>
              <a:cs typeface="Calibri"/>
            </a:endParaRPr>
          </a:p>
        </p:txBody>
      </p:sp>
      <p:sp>
        <p:nvSpPr>
          <p:cNvPr id="9" name="Title 1">
            <a:extLst>
              <a:ext uri="{FF2B5EF4-FFF2-40B4-BE49-F238E27FC236}">
                <a16:creationId xmlns:a16="http://schemas.microsoft.com/office/drawing/2014/main" xmlns="" id="{9C6BFF74-E4A5-40E3-A3F3-632E40225F66}"/>
              </a:ext>
            </a:extLst>
          </p:cNvPr>
          <p:cNvSpPr txBox="1">
            <a:spLocks/>
          </p:cNvSpPr>
          <p:nvPr/>
        </p:nvSpPr>
        <p:spPr>
          <a:xfrm>
            <a:off x="533400" y="5105400"/>
            <a:ext cx="7924800" cy="1066800"/>
          </a:xfrm>
          <a:prstGeom prst="rect">
            <a:avLst/>
          </a:prstGeom>
        </p:spPr>
        <p:txBody>
          <a:bodyPr wrap="square" lIns="0" tIns="0" rIns="0" bIns="0">
            <a:noAutofit/>
          </a:bodyPr>
          <a:lstStyle/>
          <a:p>
            <a:pPr marL="342900" indent="-342900" algn="l">
              <a:buFont typeface="Arial"/>
              <a:buChar char="•"/>
            </a:pPr>
            <a:r>
              <a:rPr lang="en-US" sz="2000" smtClean="0">
                <a:latin typeface="Calibri"/>
                <a:cs typeface="Calibri"/>
              </a:rPr>
              <a:t>Generally</a:t>
            </a:r>
            <a:r>
              <a:rPr lang="en-US" sz="2000" dirty="0" smtClean="0">
                <a:latin typeface="Calibri"/>
                <a:cs typeface="Calibri"/>
              </a:rPr>
              <a:t>, a follow-up report is used by a detective to document investigative steps taken that are important to the progress of the investigation.</a:t>
            </a:r>
            <a:br>
              <a:rPr lang="en-US" sz="2000" dirty="0" smtClean="0">
                <a:latin typeface="Calibri"/>
                <a:cs typeface="Calibri"/>
              </a:rPr>
            </a:br>
            <a:endParaRPr lang="en-US" sz="2000" dirty="0">
              <a:latin typeface="Calibri"/>
              <a:cs typeface="Calibri"/>
            </a:endParaRPr>
          </a:p>
        </p:txBody>
      </p:sp>
    </p:spTree>
    <p:extLst>
      <p:ext uri="{BB962C8B-B14F-4D97-AF65-F5344CB8AC3E}">
        <p14:creationId xmlns:p14="http://schemas.microsoft.com/office/powerpoint/2010/main" val="327647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1BB7C-0EF0-40E0-9BD1-737D6571F9AE}"/>
              </a:ext>
            </a:extLst>
          </p:cNvPr>
          <p:cNvSpPr>
            <a:spLocks noGrp="1"/>
          </p:cNvSpPr>
          <p:nvPr>
            <p:ph type="title" idx="4294967295"/>
          </p:nvPr>
        </p:nvSpPr>
        <p:spPr>
          <a:xfrm>
            <a:off x="304800" y="1447801"/>
            <a:ext cx="3886200" cy="2590800"/>
          </a:xfrm>
        </p:spPr>
        <p:txBody>
          <a:bodyPr>
            <a:noAutofit/>
          </a:bodyPr>
          <a:lstStyle/>
          <a:p>
            <a:pPr marL="342900" indent="-342900" algn="l">
              <a:buFont typeface="Arial"/>
              <a:buChar char="•"/>
            </a:pPr>
            <a:r>
              <a:rPr lang="en-US" sz="2000" dirty="0">
                <a:latin typeface="Calibri"/>
                <a:cs typeface="Calibri"/>
              </a:rPr>
              <a:t>S</a:t>
            </a:r>
            <a:r>
              <a:rPr lang="en-US" sz="2000" dirty="0" smtClean="0">
                <a:latin typeface="Calibri"/>
                <a:cs typeface="Calibri"/>
              </a:rPr>
              <a:t>hould be produced to present a case to a prosecutor and should </a:t>
            </a:r>
            <a:r>
              <a:rPr lang="en-US" sz="2000" dirty="0">
                <a:latin typeface="Calibri"/>
                <a:cs typeface="Calibri"/>
              </a:rPr>
              <a:t>include all important developments in the case that support the request </a:t>
            </a:r>
            <a:r>
              <a:rPr lang="en-US" sz="2000" dirty="0" smtClean="0">
                <a:latin typeface="Calibri"/>
                <a:cs typeface="Calibri"/>
              </a:rPr>
              <a:t>for charges</a:t>
            </a:r>
            <a:r>
              <a:rPr lang="en-US" sz="2000" dirty="0">
                <a:latin typeface="Calibri"/>
                <a:cs typeface="Calibri"/>
              </a:rPr>
              <a:t>, </a:t>
            </a:r>
            <a:r>
              <a:rPr lang="en-US" sz="2000" dirty="0" smtClean="0">
                <a:latin typeface="Calibri"/>
                <a:cs typeface="Calibri"/>
              </a:rPr>
              <a:t>including </a:t>
            </a:r>
            <a:r>
              <a:rPr lang="en-US" sz="2000" dirty="0">
                <a:latin typeface="Calibri"/>
                <a:cs typeface="Calibri"/>
              </a:rPr>
              <a:t>statements, lab results, and </a:t>
            </a:r>
            <a:r>
              <a:rPr lang="en-US" sz="2000" dirty="0" smtClean="0">
                <a:latin typeface="Calibri"/>
                <a:cs typeface="Calibri"/>
              </a:rPr>
              <a:t>crime scene descriptions.</a:t>
            </a:r>
            <a:endParaRPr lang="en-US" sz="2000" dirty="0">
              <a:latin typeface="Calibri"/>
              <a:cs typeface="Calibri"/>
            </a:endParaRPr>
          </a:p>
        </p:txBody>
      </p:sp>
      <p:pic>
        <p:nvPicPr>
          <p:cNvPr id="6" name="Picture 5" descr="Screen Shot 2018-03-11 at 20.15.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447800"/>
            <a:ext cx="4831816" cy="4648200"/>
          </a:xfrm>
          <a:prstGeom prst="rect">
            <a:avLst/>
          </a:prstGeom>
        </p:spPr>
      </p:pic>
      <p:sp>
        <p:nvSpPr>
          <p:cNvPr id="7" name="Text Placeholder 2">
            <a:extLst>
              <a:ext uri="{FF2B5EF4-FFF2-40B4-BE49-F238E27FC236}">
                <a16:creationId xmlns:a16="http://schemas.microsoft.com/office/drawing/2014/main" xmlns="" id="{0B4C25EB-1312-4018-8560-E7383DB8D673}"/>
              </a:ext>
            </a:extLst>
          </p:cNvPr>
          <p:cNvSpPr txBox="1">
            <a:spLocks/>
          </p:cNvSpPr>
          <p:nvPr/>
        </p:nvSpPr>
        <p:spPr>
          <a:xfrm>
            <a:off x="0" y="685800"/>
            <a:ext cx="9144000" cy="544383"/>
          </a:xfrm>
          <a:prstGeom prst="rect">
            <a:avLst/>
          </a:prstGeom>
        </p:spPr>
        <p:txBody>
          <a:bodyPr wrap="square" lIns="0" tIns="0" rIns="0" bIns="0">
            <a:normAutofit/>
          </a:bodyPr>
          <a:lstStyle/>
          <a:p>
            <a:pPr algn="ctr"/>
            <a:r>
              <a:rPr lang="en-US" sz="2800" b="1" dirty="0" smtClean="0">
                <a:latin typeface="+mj-lt"/>
              </a:rPr>
              <a:t>Section 10</a:t>
            </a:r>
            <a:r>
              <a:rPr lang="en-US" sz="2800" b="1" smtClean="0">
                <a:latin typeface="+mj-lt"/>
              </a:rPr>
              <a:t>. </a:t>
            </a:r>
            <a:r>
              <a:rPr lang="en-US" sz="2800" b="1" dirty="0" smtClean="0">
                <a:latin typeface="+mj-lt"/>
              </a:rPr>
              <a:t>Follow-Up Reports (Continued)</a:t>
            </a:r>
            <a:endParaRPr lang="en-US" sz="2800" b="1" dirty="0">
              <a:latin typeface="+mj-lt"/>
            </a:endParaRPr>
          </a:p>
        </p:txBody>
      </p:sp>
      <p:sp>
        <p:nvSpPr>
          <p:cNvPr id="8" name="Title 1">
            <a:extLst>
              <a:ext uri="{FF2B5EF4-FFF2-40B4-BE49-F238E27FC236}">
                <a16:creationId xmlns:a16="http://schemas.microsoft.com/office/drawing/2014/main" xmlns="" id="{9F81BB7C-0EF0-40E0-9BD1-737D6571F9AE}"/>
              </a:ext>
            </a:extLst>
          </p:cNvPr>
          <p:cNvSpPr txBox="1">
            <a:spLocks/>
          </p:cNvSpPr>
          <p:nvPr/>
        </p:nvSpPr>
        <p:spPr>
          <a:xfrm>
            <a:off x="342900" y="4114800"/>
            <a:ext cx="3886200" cy="1981200"/>
          </a:xfrm>
          <a:prstGeom prst="rect">
            <a:avLst/>
          </a:prstGeom>
        </p:spPr>
        <p:txBody>
          <a:bodyPr wrap="square" lIns="0" tIns="0" rIns="0" bIns="0">
            <a:noAutofit/>
          </a:bodyPr>
          <a:lstStyle/>
          <a:p>
            <a:pPr marL="342900" indent="-342900" algn="l">
              <a:buFont typeface="Arial"/>
              <a:buChar char="•"/>
            </a:pPr>
            <a:r>
              <a:rPr lang="en-US" sz="2000" dirty="0" smtClean="0">
                <a:latin typeface="Calibri"/>
                <a:cs typeface="Calibri"/>
              </a:rPr>
              <a:t>A best practice for homicide investigations is to complete a follow-up report to document the status of an unsolved homicide investigation, required within 60 to 90 days after the murder.</a:t>
            </a:r>
            <a:endParaRPr lang="en-US" sz="2000" dirty="0">
              <a:latin typeface="Calibri"/>
              <a:cs typeface="Calibri"/>
            </a:endParaRPr>
          </a:p>
        </p:txBody>
      </p:sp>
    </p:spTree>
    <p:extLst>
      <p:ext uri="{BB962C8B-B14F-4D97-AF65-F5344CB8AC3E}">
        <p14:creationId xmlns:p14="http://schemas.microsoft.com/office/powerpoint/2010/main" val="177680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26655E-926A-4CC4-A425-2D912F43039A}"/>
              </a:ext>
            </a:extLst>
          </p:cNvPr>
          <p:cNvSpPr>
            <a:spLocks noGrp="1"/>
          </p:cNvSpPr>
          <p:nvPr>
            <p:ph type="title" idx="4294967295"/>
          </p:nvPr>
        </p:nvSpPr>
        <p:spPr>
          <a:xfrm>
            <a:off x="533400" y="1219201"/>
            <a:ext cx="8077200" cy="1142999"/>
          </a:xfrm>
        </p:spPr>
        <p:txBody>
          <a:bodyPr>
            <a:normAutofit/>
          </a:bodyPr>
          <a:lstStyle/>
          <a:p>
            <a:pPr marL="342900" indent="-342900" algn="l">
              <a:buFont typeface="Arial"/>
              <a:buChar char="•"/>
            </a:pPr>
            <a:r>
              <a:rPr lang="en-US" sz="2000" dirty="0">
                <a:latin typeface="Calibri"/>
                <a:cs typeface="Calibri"/>
              </a:rPr>
              <a:t>C</a:t>
            </a:r>
            <a:r>
              <a:rPr lang="en-US" sz="2000" dirty="0" smtClean="0">
                <a:latin typeface="Calibri"/>
                <a:cs typeface="Calibri"/>
              </a:rPr>
              <a:t>ontains </a:t>
            </a:r>
            <a:r>
              <a:rPr lang="en-US" sz="2000" dirty="0">
                <a:latin typeface="Calibri"/>
                <a:cs typeface="Calibri"/>
              </a:rPr>
              <a:t>all personal information regarding the victim(s), including their rap</a:t>
            </a:r>
            <a:r>
              <a:rPr lang="en-US" sz="2000" dirty="0" smtClean="0">
                <a:latin typeface="Calibri"/>
                <a:cs typeface="Calibri"/>
              </a:rPr>
              <a:t>/arrest </a:t>
            </a:r>
            <a:r>
              <a:rPr lang="en-US" sz="2000" dirty="0">
                <a:latin typeface="Calibri"/>
                <a:cs typeface="Calibri"/>
              </a:rPr>
              <a:t>sheet, Motor Vehicle Department information, photographs/mug shots, and </a:t>
            </a:r>
            <a:r>
              <a:rPr lang="en-US" sz="2000" dirty="0" smtClean="0">
                <a:latin typeface="Calibri"/>
                <a:cs typeface="Calibri"/>
              </a:rPr>
              <a:t>other computer</a:t>
            </a:r>
            <a:r>
              <a:rPr lang="en-US" sz="2000" dirty="0">
                <a:latin typeface="Calibri"/>
                <a:cs typeface="Calibri"/>
              </a:rPr>
              <a:t>-generated </a:t>
            </a:r>
            <a:r>
              <a:rPr lang="en-US" sz="2000">
                <a:latin typeface="Calibri"/>
                <a:cs typeface="Calibri"/>
              </a:rPr>
              <a:t>reports</a:t>
            </a:r>
            <a:r>
              <a:rPr lang="en-US" sz="2000" smtClean="0">
                <a:latin typeface="Calibri"/>
                <a:cs typeface="Calibri"/>
              </a:rPr>
              <a:t>.</a:t>
            </a:r>
            <a:endParaRPr lang="en-US" sz="2000" b="1" dirty="0">
              <a:latin typeface="Calibri"/>
              <a:cs typeface="Calibri"/>
            </a:endParaRPr>
          </a:p>
        </p:txBody>
      </p:sp>
      <p:sp>
        <p:nvSpPr>
          <p:cNvPr id="3" name="Text Placeholder 2">
            <a:extLst>
              <a:ext uri="{FF2B5EF4-FFF2-40B4-BE49-F238E27FC236}">
                <a16:creationId xmlns:a16="http://schemas.microsoft.com/office/drawing/2014/main" xmlns="" id="{796995C5-1A22-4AC8-A6CF-1EC84FAA900F}"/>
              </a:ext>
            </a:extLst>
          </p:cNvPr>
          <p:cNvSpPr>
            <a:spLocks noGrp="1"/>
          </p:cNvSpPr>
          <p:nvPr>
            <p:ph type="body" idx="4294967295"/>
          </p:nvPr>
        </p:nvSpPr>
        <p:spPr>
          <a:xfrm>
            <a:off x="0" y="666949"/>
            <a:ext cx="9144000" cy="552251"/>
          </a:xfrm>
        </p:spPr>
        <p:txBody>
          <a:bodyPr>
            <a:normAutofit/>
          </a:bodyPr>
          <a:lstStyle/>
          <a:p>
            <a:pPr algn="ctr"/>
            <a:r>
              <a:rPr lang="en-US" sz="2800" b="1" dirty="0" smtClean="0">
                <a:latin typeface="+mj-lt"/>
              </a:rPr>
              <a:t>Section 11</a:t>
            </a:r>
            <a:r>
              <a:rPr lang="en-US" sz="2800" b="1" smtClean="0">
                <a:latin typeface="+mj-lt"/>
              </a:rPr>
              <a:t>. </a:t>
            </a:r>
            <a:r>
              <a:rPr lang="en-US" sz="2800" b="1" dirty="0" smtClean="0">
                <a:latin typeface="+mj-lt"/>
              </a:rPr>
              <a:t>Victim Information</a:t>
            </a:r>
            <a:endParaRPr lang="en-US" sz="2800" b="1" dirty="0">
              <a:latin typeface="+mj-lt"/>
            </a:endParaRPr>
          </a:p>
        </p:txBody>
      </p:sp>
      <p:sp>
        <p:nvSpPr>
          <p:cNvPr id="4" name="Title 1">
            <a:extLst>
              <a:ext uri="{FF2B5EF4-FFF2-40B4-BE49-F238E27FC236}">
                <a16:creationId xmlns:a16="http://schemas.microsoft.com/office/drawing/2014/main" xmlns="" id="{7E2D3D8C-DBCE-4563-B52A-252E1991D749}"/>
              </a:ext>
            </a:extLst>
          </p:cNvPr>
          <p:cNvSpPr txBox="1">
            <a:spLocks/>
          </p:cNvSpPr>
          <p:nvPr/>
        </p:nvSpPr>
        <p:spPr>
          <a:xfrm>
            <a:off x="533400" y="4038600"/>
            <a:ext cx="8077200" cy="1905000"/>
          </a:xfrm>
          <a:prstGeom prst="rect">
            <a:avLst/>
          </a:prstGeom>
        </p:spPr>
        <p:txBody>
          <a:bodyPr wrap="square" lIns="0" tIns="0" rIns="0" bIns="0">
            <a:noAutofit/>
          </a:bodyPr>
          <a:lstStyle/>
          <a:p>
            <a:pPr marL="342900" indent="-342900" algn="l">
              <a:buFont typeface="Arial"/>
              <a:buChar char="•"/>
            </a:pPr>
            <a:r>
              <a:rPr lang="en-US" sz="2000" dirty="0">
                <a:latin typeface="Calibri"/>
                <a:cs typeface="Calibri"/>
              </a:rPr>
              <a:t>C</a:t>
            </a:r>
            <a:r>
              <a:rPr lang="en-US" sz="2000" dirty="0" smtClean="0">
                <a:latin typeface="Calibri"/>
                <a:cs typeface="Calibri"/>
              </a:rPr>
              <a:t>ontains all personal information for </a:t>
            </a:r>
            <a:r>
              <a:rPr lang="en-US" sz="2000" dirty="0">
                <a:latin typeface="Calibri"/>
                <a:cs typeface="Calibri"/>
              </a:rPr>
              <a:t>t</a:t>
            </a:r>
            <a:r>
              <a:rPr lang="en-US" sz="2000" dirty="0" smtClean="0">
                <a:latin typeface="Calibri"/>
                <a:cs typeface="Calibri"/>
              </a:rPr>
              <a:t>he suspect(s), including their rap/arrest sheet, Motor Vehicle Department information, photographs/mug shots, and other reports such as their social media. </a:t>
            </a:r>
          </a:p>
          <a:p>
            <a:pPr algn="l"/>
            <a:endParaRPr lang="en-US" sz="2000" dirty="0">
              <a:latin typeface="Calibri"/>
              <a:cs typeface="Calibri"/>
            </a:endParaRPr>
          </a:p>
          <a:p>
            <a:pPr marL="342900" indent="-342900" algn="l">
              <a:buFont typeface="Arial"/>
              <a:buChar char="•"/>
            </a:pPr>
            <a:r>
              <a:rPr lang="en-US" sz="2000" dirty="0" smtClean="0">
                <a:latin typeface="Calibri"/>
                <a:cs typeface="Calibri"/>
              </a:rPr>
              <a:t>If a suspect is later eliminated as a suspect, their information should be removed and placed in the appropriate section. </a:t>
            </a:r>
            <a:endParaRPr lang="en-US" sz="2000" dirty="0">
              <a:latin typeface="Calibri"/>
              <a:cs typeface="Calibri"/>
            </a:endParaRPr>
          </a:p>
        </p:txBody>
      </p:sp>
      <p:sp>
        <p:nvSpPr>
          <p:cNvPr id="5" name="Text Placeholder 2">
            <a:extLst>
              <a:ext uri="{FF2B5EF4-FFF2-40B4-BE49-F238E27FC236}">
                <a16:creationId xmlns:a16="http://schemas.microsoft.com/office/drawing/2014/main" xmlns="" id="{C7E33B9E-0B2C-4750-962B-3508FE94BEC2}"/>
              </a:ext>
            </a:extLst>
          </p:cNvPr>
          <p:cNvSpPr txBox="1">
            <a:spLocks/>
          </p:cNvSpPr>
          <p:nvPr/>
        </p:nvSpPr>
        <p:spPr>
          <a:xfrm>
            <a:off x="0" y="3352800"/>
            <a:ext cx="9144000" cy="504825"/>
          </a:xfrm>
          <a:prstGeom prst="rect">
            <a:avLst/>
          </a:prstGeom>
        </p:spPr>
        <p:txBody>
          <a:bodyPr wrap="square" lIns="0" tIns="0" rIns="0" bIns="0">
            <a:normAutofit/>
          </a:bodyPr>
          <a:lstStyle/>
          <a:p>
            <a:pPr algn="ctr"/>
            <a:r>
              <a:rPr lang="en-US" sz="2800" b="1" dirty="0" smtClean="0">
                <a:latin typeface="+mj-lt"/>
              </a:rPr>
              <a:t>Section 12. Suspect Information</a:t>
            </a:r>
            <a:endParaRPr lang="en-US" sz="2800" b="1" dirty="0">
              <a:latin typeface="+mj-lt"/>
            </a:endParaRPr>
          </a:p>
        </p:txBody>
      </p:sp>
      <p:sp>
        <p:nvSpPr>
          <p:cNvPr id="6" name="Title 1">
            <a:extLst>
              <a:ext uri="{FF2B5EF4-FFF2-40B4-BE49-F238E27FC236}">
                <a16:creationId xmlns:a16="http://schemas.microsoft.com/office/drawing/2014/main" xmlns="" id="{DA26655E-926A-4CC4-A425-2D912F43039A}"/>
              </a:ext>
            </a:extLst>
          </p:cNvPr>
          <p:cNvSpPr txBox="1">
            <a:spLocks/>
          </p:cNvSpPr>
          <p:nvPr/>
        </p:nvSpPr>
        <p:spPr>
          <a:xfrm>
            <a:off x="497840" y="2362201"/>
            <a:ext cx="8077200" cy="885824"/>
          </a:xfrm>
          <a:prstGeom prst="rect">
            <a:avLst/>
          </a:prstGeom>
        </p:spPr>
        <p:txBody>
          <a:bodyPr wrap="square" lIns="0" tIns="0" rIns="0" bIns="0">
            <a:normAutofit/>
          </a:bodyPr>
          <a:lstStyle/>
          <a:p>
            <a:pPr marL="342900" indent="-342900" algn="l" defTabSz="914400">
              <a:buFont typeface="Arial"/>
              <a:buChar char="•"/>
            </a:pPr>
            <a:r>
              <a:rPr lang="en-US" sz="2000" kern="0" dirty="0" smtClean="0">
                <a:solidFill>
                  <a:sysClr val="windowText" lastClr="000000"/>
                </a:solidFill>
                <a:latin typeface="Calibri"/>
                <a:cs typeface="Calibri"/>
              </a:rPr>
              <a:t>Use </a:t>
            </a:r>
            <a:r>
              <a:rPr lang="en-US" sz="2000" kern="0" dirty="0" err="1" smtClean="0">
                <a:solidFill>
                  <a:sysClr val="windowText" lastClr="000000"/>
                </a:solidFill>
                <a:latin typeface="Calibri"/>
                <a:cs typeface="Calibri"/>
              </a:rPr>
              <a:t>subdivider</a:t>
            </a:r>
            <a:r>
              <a:rPr lang="en-US" sz="2000" kern="0" dirty="0" smtClean="0">
                <a:solidFill>
                  <a:sysClr val="windowText" lastClr="000000"/>
                </a:solidFill>
                <a:latin typeface="Calibri"/>
                <a:cs typeface="Calibri"/>
              </a:rPr>
              <a:t> listing the victim’s name or designated letters if there are multiple victims.</a:t>
            </a:r>
            <a:endParaRPr lang="en-US" sz="2000" b="1" kern="0" dirty="0">
              <a:solidFill>
                <a:sysClr val="windowText" lastClr="000000"/>
              </a:solidFill>
              <a:latin typeface="Calibri"/>
              <a:cs typeface="Calibri"/>
            </a:endParaRPr>
          </a:p>
        </p:txBody>
      </p:sp>
    </p:spTree>
    <p:extLst>
      <p:ext uri="{BB962C8B-B14F-4D97-AF65-F5344CB8AC3E}">
        <p14:creationId xmlns:p14="http://schemas.microsoft.com/office/powerpoint/2010/main" val="241139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7A8CC-FE67-4A4A-AFF6-77492CB9E13C}"/>
              </a:ext>
            </a:extLst>
          </p:cNvPr>
          <p:cNvSpPr>
            <a:spLocks noGrp="1"/>
          </p:cNvSpPr>
          <p:nvPr>
            <p:ph type="title" idx="4294967295"/>
          </p:nvPr>
        </p:nvSpPr>
        <p:spPr>
          <a:xfrm>
            <a:off x="609601" y="1219200"/>
            <a:ext cx="8001000" cy="762000"/>
          </a:xfrm>
        </p:spPr>
        <p:txBody>
          <a:bodyPr>
            <a:normAutofit/>
          </a:bodyPr>
          <a:lstStyle/>
          <a:p>
            <a:pPr marL="342900" indent="-342900" algn="l">
              <a:buFont typeface="Arial"/>
              <a:buChar char="•"/>
            </a:pPr>
            <a:r>
              <a:rPr lang="en-US" sz="2000" dirty="0">
                <a:latin typeface="Calibri"/>
                <a:cs typeface="Calibri"/>
              </a:rPr>
              <a:t>C</a:t>
            </a:r>
            <a:r>
              <a:rPr lang="en-US" sz="2000" dirty="0" smtClean="0">
                <a:latin typeface="Calibri"/>
                <a:cs typeface="Calibri"/>
              </a:rPr>
              <a:t>ontains </a:t>
            </a:r>
            <a:r>
              <a:rPr lang="en-US" sz="2000" dirty="0">
                <a:latin typeface="Calibri"/>
                <a:cs typeface="Calibri"/>
              </a:rPr>
              <a:t>photographic arrays (6-packs) or single photographs used for </a:t>
            </a:r>
            <a:r>
              <a:rPr lang="en-US" sz="2000" dirty="0" smtClean="0">
                <a:latin typeface="Calibri"/>
                <a:cs typeface="Calibri"/>
              </a:rPr>
              <a:t>conducting sequential </a:t>
            </a:r>
            <a:r>
              <a:rPr lang="en-US" sz="2000" dirty="0">
                <a:latin typeface="Calibri"/>
                <a:cs typeface="Calibri"/>
              </a:rPr>
              <a:t>photo line-ups. </a:t>
            </a:r>
          </a:p>
        </p:txBody>
      </p:sp>
      <p:sp>
        <p:nvSpPr>
          <p:cNvPr id="3" name="Text Placeholder 2">
            <a:extLst>
              <a:ext uri="{FF2B5EF4-FFF2-40B4-BE49-F238E27FC236}">
                <a16:creationId xmlns:a16="http://schemas.microsoft.com/office/drawing/2014/main" xmlns="" id="{6650F2CF-58F7-4AA3-A3DF-CB05143D4E56}"/>
              </a:ext>
            </a:extLst>
          </p:cNvPr>
          <p:cNvSpPr>
            <a:spLocks noGrp="1"/>
          </p:cNvSpPr>
          <p:nvPr>
            <p:ph type="body" idx="4294967295"/>
          </p:nvPr>
        </p:nvSpPr>
        <p:spPr>
          <a:xfrm>
            <a:off x="0" y="609600"/>
            <a:ext cx="9144000" cy="533400"/>
          </a:xfrm>
        </p:spPr>
        <p:txBody>
          <a:bodyPr>
            <a:normAutofit/>
          </a:bodyPr>
          <a:lstStyle/>
          <a:p>
            <a:pPr algn="ctr"/>
            <a:r>
              <a:rPr lang="en-US" sz="2800" b="1" dirty="0" smtClean="0">
                <a:latin typeface="+mj-lt"/>
              </a:rPr>
              <a:t>Section 13. Photo Line </a:t>
            </a:r>
            <a:r>
              <a:rPr lang="en-US" sz="2800" b="1" dirty="0">
                <a:latin typeface="+mj-lt"/>
              </a:rPr>
              <a:t>U</a:t>
            </a:r>
            <a:r>
              <a:rPr lang="en-US" sz="2800" b="1" dirty="0" smtClean="0">
                <a:latin typeface="+mj-lt"/>
              </a:rPr>
              <a:t>ps</a:t>
            </a:r>
            <a:endParaRPr lang="en-US" sz="2800" b="1" dirty="0">
              <a:latin typeface="+mj-lt"/>
            </a:endParaRPr>
          </a:p>
        </p:txBody>
      </p:sp>
      <p:sp>
        <p:nvSpPr>
          <p:cNvPr id="4" name="Title 1">
            <a:extLst>
              <a:ext uri="{FF2B5EF4-FFF2-40B4-BE49-F238E27FC236}">
                <a16:creationId xmlns:a16="http://schemas.microsoft.com/office/drawing/2014/main" xmlns="" id="{37A141A4-51D7-4BAE-880D-93EC4BC2696C}"/>
              </a:ext>
            </a:extLst>
          </p:cNvPr>
          <p:cNvSpPr txBox="1">
            <a:spLocks/>
          </p:cNvSpPr>
          <p:nvPr/>
        </p:nvSpPr>
        <p:spPr>
          <a:xfrm>
            <a:off x="609600" y="4038600"/>
            <a:ext cx="8153400" cy="1151790"/>
          </a:xfrm>
          <a:prstGeom prst="rect">
            <a:avLst/>
          </a:prstGeom>
        </p:spPr>
        <p:txBody>
          <a:bodyPr wrap="square" lIns="0" tIns="0" rIns="0" bIns="0">
            <a:normAutofit/>
          </a:bodyPr>
          <a:lstStyle/>
          <a:p>
            <a:pPr marL="342900" indent="-342900" algn="l">
              <a:buFont typeface="Arial"/>
              <a:buChar char="•"/>
            </a:pPr>
            <a:r>
              <a:rPr lang="en-US" sz="2000" dirty="0">
                <a:latin typeface="Calibri"/>
                <a:cs typeface="Calibri"/>
              </a:rPr>
              <a:t>L</a:t>
            </a:r>
            <a:r>
              <a:rPr lang="en-US" sz="2000" dirty="0" smtClean="0">
                <a:latin typeface="Calibri"/>
                <a:cs typeface="Calibri"/>
              </a:rPr>
              <a:t>ist of all witnesses should be kept at the front of this section and should include the assigned witness number (if given one), name, address, phone number, and the recording number if the interview was recorded.</a:t>
            </a:r>
            <a:endParaRPr lang="en-US" sz="2000" dirty="0">
              <a:latin typeface="Calibri"/>
              <a:cs typeface="Calibri"/>
            </a:endParaRPr>
          </a:p>
        </p:txBody>
      </p:sp>
      <p:sp>
        <p:nvSpPr>
          <p:cNvPr id="5" name="Text Placeholder 2">
            <a:extLst>
              <a:ext uri="{FF2B5EF4-FFF2-40B4-BE49-F238E27FC236}">
                <a16:creationId xmlns:a16="http://schemas.microsoft.com/office/drawing/2014/main" xmlns="" id="{EE08470A-7F2C-4F68-973B-78FB3B370C1A}"/>
              </a:ext>
            </a:extLst>
          </p:cNvPr>
          <p:cNvSpPr txBox="1">
            <a:spLocks/>
          </p:cNvSpPr>
          <p:nvPr/>
        </p:nvSpPr>
        <p:spPr>
          <a:xfrm>
            <a:off x="0" y="3352800"/>
            <a:ext cx="9144000" cy="465990"/>
          </a:xfrm>
          <a:prstGeom prst="rect">
            <a:avLst/>
          </a:prstGeom>
        </p:spPr>
        <p:txBody>
          <a:bodyPr wrap="square" lIns="0" tIns="0" rIns="0" bIns="0">
            <a:normAutofit/>
          </a:bodyPr>
          <a:lstStyle/>
          <a:p>
            <a:pPr algn="ctr"/>
            <a:r>
              <a:rPr lang="en-US" sz="2800" b="1" dirty="0" smtClean="0">
                <a:latin typeface="+mj-lt"/>
              </a:rPr>
              <a:t>Section 14</a:t>
            </a:r>
            <a:r>
              <a:rPr lang="en-US" sz="2800" b="1" smtClean="0">
                <a:latin typeface="+mj-lt"/>
              </a:rPr>
              <a:t>. </a:t>
            </a:r>
            <a:r>
              <a:rPr lang="en-US" sz="2800" b="1" dirty="0" smtClean="0">
                <a:latin typeface="+mj-lt"/>
              </a:rPr>
              <a:t>Witness List / Statements </a:t>
            </a:r>
            <a:endParaRPr lang="en-US" sz="2800" b="1" dirty="0">
              <a:latin typeface="+mj-lt"/>
            </a:endParaRPr>
          </a:p>
        </p:txBody>
      </p:sp>
      <p:sp>
        <p:nvSpPr>
          <p:cNvPr id="6" name="Title 1">
            <a:extLst>
              <a:ext uri="{FF2B5EF4-FFF2-40B4-BE49-F238E27FC236}">
                <a16:creationId xmlns:a16="http://schemas.microsoft.com/office/drawing/2014/main" xmlns="" id="{05D7A8CC-FE67-4A4A-AFF6-77492CB9E13C}"/>
              </a:ext>
            </a:extLst>
          </p:cNvPr>
          <p:cNvSpPr txBox="1">
            <a:spLocks/>
          </p:cNvSpPr>
          <p:nvPr/>
        </p:nvSpPr>
        <p:spPr>
          <a:xfrm>
            <a:off x="609600" y="2057400"/>
            <a:ext cx="8001000" cy="838200"/>
          </a:xfrm>
          <a:prstGeom prst="rect">
            <a:avLst/>
          </a:prstGeom>
        </p:spPr>
        <p:txBody>
          <a:bodyPr wrap="square" lIns="0" tIns="0" rIns="0" bIns="0">
            <a:normAutofit/>
          </a:bodyPr>
          <a:lstStyle/>
          <a:p>
            <a:pPr marL="342900" indent="-342900" algn="l" defTabSz="914400">
              <a:buFont typeface="Arial"/>
              <a:buChar char="•"/>
            </a:pPr>
            <a:r>
              <a:rPr lang="en-US" sz="2000" kern="0" dirty="0">
                <a:solidFill>
                  <a:sysClr val="windowText" lastClr="000000"/>
                </a:solidFill>
                <a:latin typeface="Calibri"/>
                <a:cs typeface="Calibri"/>
              </a:rPr>
              <a:t>P</a:t>
            </a:r>
            <a:r>
              <a:rPr lang="en-US" sz="2000" kern="0" dirty="0" smtClean="0">
                <a:solidFill>
                  <a:sysClr val="windowText" lastClr="000000"/>
                </a:solidFill>
                <a:latin typeface="Calibri"/>
                <a:cs typeface="Calibri"/>
              </a:rPr>
              <a:t>hotographic admonition and any documents written and/or signed by witnesses should be kept in this section.</a:t>
            </a:r>
            <a:endParaRPr lang="en-US" sz="2000" kern="0" dirty="0">
              <a:solidFill>
                <a:sysClr val="windowText" lastClr="000000"/>
              </a:solidFill>
              <a:latin typeface="Calibri"/>
              <a:cs typeface="Calibri"/>
            </a:endParaRPr>
          </a:p>
        </p:txBody>
      </p:sp>
      <p:sp>
        <p:nvSpPr>
          <p:cNvPr id="7" name="Title 1">
            <a:extLst>
              <a:ext uri="{FF2B5EF4-FFF2-40B4-BE49-F238E27FC236}">
                <a16:creationId xmlns:a16="http://schemas.microsoft.com/office/drawing/2014/main" xmlns="" id="{37A141A4-51D7-4BAE-880D-93EC4BC2696C}"/>
              </a:ext>
            </a:extLst>
          </p:cNvPr>
          <p:cNvSpPr txBox="1">
            <a:spLocks/>
          </p:cNvSpPr>
          <p:nvPr/>
        </p:nvSpPr>
        <p:spPr>
          <a:xfrm>
            <a:off x="609600" y="5190390"/>
            <a:ext cx="8153400" cy="838200"/>
          </a:xfrm>
          <a:prstGeom prst="rect">
            <a:avLst/>
          </a:prstGeom>
        </p:spPr>
        <p:txBody>
          <a:bodyPr wrap="square" lIns="0" tIns="0" rIns="0" bIns="0">
            <a:normAutofit/>
          </a:bodyPr>
          <a:lstStyle/>
          <a:p>
            <a:pPr marL="342900" indent="-342900" algn="l">
              <a:buFont typeface="Arial"/>
              <a:buChar char="•"/>
            </a:pPr>
            <a:r>
              <a:rPr lang="en-US" sz="2000" dirty="0" smtClean="0">
                <a:latin typeface="Calibri"/>
                <a:cs typeface="Calibri"/>
              </a:rPr>
              <a:t>Witness statement report and/or notes are stored in the section corresponding with their assigned witness number.</a:t>
            </a:r>
            <a:endParaRPr lang="en-US" sz="2000" dirty="0">
              <a:latin typeface="Calibri"/>
              <a:cs typeface="Calibri"/>
            </a:endParaRPr>
          </a:p>
        </p:txBody>
      </p:sp>
    </p:spTree>
    <p:extLst>
      <p:ext uri="{BB962C8B-B14F-4D97-AF65-F5344CB8AC3E}">
        <p14:creationId xmlns:p14="http://schemas.microsoft.com/office/powerpoint/2010/main" val="10051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40363-B754-488E-A126-92741EB90CBB}"/>
              </a:ext>
            </a:extLst>
          </p:cNvPr>
          <p:cNvSpPr>
            <a:spLocks noGrp="1"/>
          </p:cNvSpPr>
          <p:nvPr>
            <p:ph type="title" idx="4294967295"/>
          </p:nvPr>
        </p:nvSpPr>
        <p:spPr>
          <a:xfrm>
            <a:off x="381000" y="1219200"/>
            <a:ext cx="8077200" cy="1371600"/>
          </a:xfrm>
        </p:spPr>
        <p:txBody>
          <a:bodyPr>
            <a:normAutofit/>
          </a:bodyPr>
          <a:lstStyle/>
          <a:p>
            <a:pPr marL="342900" indent="-342900" algn="l">
              <a:buFont typeface="Arial"/>
              <a:buChar char="•"/>
            </a:pPr>
            <a:r>
              <a:rPr lang="en-US" sz="2000" dirty="0">
                <a:latin typeface="Calibri"/>
                <a:cs typeface="Calibri"/>
              </a:rPr>
              <a:t>C</a:t>
            </a:r>
            <a:r>
              <a:rPr lang="en-US" sz="2000" dirty="0" smtClean="0">
                <a:latin typeface="Calibri"/>
                <a:cs typeface="Calibri"/>
              </a:rPr>
              <a:t>ontains </a:t>
            </a:r>
            <a:r>
              <a:rPr lang="en-US" sz="2000" dirty="0">
                <a:latin typeface="Calibri"/>
                <a:cs typeface="Calibri"/>
              </a:rPr>
              <a:t>any reports, such as an initial </a:t>
            </a:r>
            <a:r>
              <a:rPr lang="en-US" sz="2000" dirty="0" smtClean="0">
                <a:latin typeface="Calibri"/>
                <a:cs typeface="Calibri"/>
              </a:rPr>
              <a:t>responding </a:t>
            </a:r>
            <a:r>
              <a:rPr lang="en-US" sz="2000" dirty="0">
                <a:latin typeface="Calibri"/>
                <a:cs typeface="Calibri"/>
              </a:rPr>
              <a:t>officer’s report or supplemental reports and notes completed by officers who responded to the scene and performed essential duties (e.g., a neighborhood canvass) or discovered important evidence or information</a:t>
            </a:r>
            <a:r>
              <a:rPr lang="en-US" sz="2000">
                <a:latin typeface="Calibri"/>
                <a:cs typeface="Calibri"/>
              </a:rPr>
              <a:t>. </a:t>
            </a:r>
            <a:endParaRPr lang="en-US" sz="2000" dirty="0">
              <a:latin typeface="Calibri"/>
              <a:cs typeface="Calibri"/>
            </a:endParaRPr>
          </a:p>
        </p:txBody>
      </p:sp>
      <p:sp>
        <p:nvSpPr>
          <p:cNvPr id="3" name="Text Placeholder 2">
            <a:extLst>
              <a:ext uri="{FF2B5EF4-FFF2-40B4-BE49-F238E27FC236}">
                <a16:creationId xmlns:a16="http://schemas.microsoft.com/office/drawing/2014/main" xmlns="" id="{D29C9DCC-F8B0-492A-9290-59BA36E34DF6}"/>
              </a:ext>
            </a:extLst>
          </p:cNvPr>
          <p:cNvSpPr>
            <a:spLocks noGrp="1"/>
          </p:cNvSpPr>
          <p:nvPr>
            <p:ph type="body" idx="4294967295"/>
          </p:nvPr>
        </p:nvSpPr>
        <p:spPr>
          <a:xfrm>
            <a:off x="0" y="685800"/>
            <a:ext cx="9144000" cy="533400"/>
          </a:xfrm>
        </p:spPr>
        <p:txBody>
          <a:bodyPr>
            <a:noAutofit/>
          </a:bodyPr>
          <a:lstStyle/>
          <a:p>
            <a:pPr algn="ctr"/>
            <a:r>
              <a:rPr lang="en-US" sz="2800" b="1" dirty="0" smtClean="0">
                <a:latin typeface="+mj-lt"/>
              </a:rPr>
              <a:t>Section 15. Officer at Scene </a:t>
            </a:r>
            <a:r>
              <a:rPr lang="en-US" sz="2800" b="1" dirty="0">
                <a:latin typeface="+mj-lt"/>
              </a:rPr>
              <a:t>R</a:t>
            </a:r>
            <a:r>
              <a:rPr lang="en-US" sz="2800" b="1" dirty="0" smtClean="0">
                <a:latin typeface="+mj-lt"/>
              </a:rPr>
              <a:t>eport /Notes</a:t>
            </a:r>
            <a:endParaRPr lang="en-US" sz="2800" b="1" dirty="0">
              <a:latin typeface="+mj-lt"/>
            </a:endParaRPr>
          </a:p>
        </p:txBody>
      </p:sp>
      <p:sp>
        <p:nvSpPr>
          <p:cNvPr id="4" name="Title 1">
            <a:extLst>
              <a:ext uri="{FF2B5EF4-FFF2-40B4-BE49-F238E27FC236}">
                <a16:creationId xmlns:a16="http://schemas.microsoft.com/office/drawing/2014/main" xmlns="" id="{F4AB12E1-BBDA-4605-AA2F-17AB4F1465D6}"/>
              </a:ext>
            </a:extLst>
          </p:cNvPr>
          <p:cNvSpPr txBox="1">
            <a:spLocks/>
          </p:cNvSpPr>
          <p:nvPr/>
        </p:nvSpPr>
        <p:spPr>
          <a:xfrm>
            <a:off x="381000" y="4114800"/>
            <a:ext cx="8382000" cy="2286000"/>
          </a:xfrm>
          <a:prstGeom prst="rect">
            <a:avLst/>
          </a:prstGeom>
        </p:spPr>
        <p:txBody>
          <a:bodyPr wrap="square" lIns="0" tIns="0" rIns="0" bIns="0">
            <a:normAutofit lnSpcReduction="10000"/>
          </a:bodyPr>
          <a:lstStyle/>
          <a:p>
            <a:pPr marL="342900" indent="-342900" algn="l">
              <a:buFont typeface="Arial"/>
              <a:buChar char="•"/>
            </a:pPr>
            <a:r>
              <a:rPr lang="en-US" sz="2000" dirty="0" smtClean="0">
                <a:latin typeface="Calibri"/>
                <a:cs typeface="Calibri"/>
              </a:rPr>
              <a:t>Investigators should document the description of the crime scene, a diagram that depicts the location of the body, items of evidence, parked vehicles along with their descriptions and license plate numbers, and any other items of interest.</a:t>
            </a:r>
          </a:p>
          <a:p>
            <a:pPr marL="342900" indent="-342900" algn="l">
              <a:buFont typeface="Arial"/>
              <a:buChar char="•"/>
            </a:pPr>
            <a:endParaRPr lang="en-US" sz="2000" dirty="0" smtClean="0">
              <a:latin typeface="Calibri"/>
              <a:cs typeface="Calibri"/>
            </a:endParaRPr>
          </a:p>
          <a:p>
            <a:pPr marL="342900" indent="-342900" algn="l">
              <a:buFont typeface="Arial"/>
              <a:buChar char="•"/>
            </a:pPr>
            <a:r>
              <a:rPr lang="en-US" sz="2000" dirty="0">
                <a:latin typeface="Calibri"/>
                <a:cs typeface="Calibri"/>
              </a:rPr>
              <a:t>S</a:t>
            </a:r>
            <a:r>
              <a:rPr lang="en-US" sz="2000" dirty="0" smtClean="0">
                <a:latin typeface="Calibri"/>
                <a:cs typeface="Calibri"/>
              </a:rPr>
              <a:t>hould also include diagrams completed by officers or detectives at the scene and by crime lab personnel who create handwritten diagrams or computer-aided crime scene diagrams.</a:t>
            </a:r>
            <a:endParaRPr lang="en-US" sz="2000" dirty="0">
              <a:latin typeface="Calibri"/>
              <a:cs typeface="Calibri"/>
            </a:endParaRPr>
          </a:p>
        </p:txBody>
      </p:sp>
      <p:sp>
        <p:nvSpPr>
          <p:cNvPr id="5" name="Text Placeholder 2">
            <a:extLst>
              <a:ext uri="{FF2B5EF4-FFF2-40B4-BE49-F238E27FC236}">
                <a16:creationId xmlns:a16="http://schemas.microsoft.com/office/drawing/2014/main" xmlns="" id="{59CF47D4-1C09-4B22-AB6A-100DB590FDED}"/>
              </a:ext>
            </a:extLst>
          </p:cNvPr>
          <p:cNvSpPr txBox="1">
            <a:spLocks/>
          </p:cNvSpPr>
          <p:nvPr/>
        </p:nvSpPr>
        <p:spPr>
          <a:xfrm>
            <a:off x="0" y="3581400"/>
            <a:ext cx="9144000" cy="533400"/>
          </a:xfrm>
          <a:prstGeom prst="rect">
            <a:avLst/>
          </a:prstGeom>
        </p:spPr>
        <p:txBody>
          <a:bodyPr wrap="square" lIns="0" tIns="0" rIns="0" bIns="0">
            <a:normAutofit/>
          </a:bodyPr>
          <a:lstStyle/>
          <a:p>
            <a:pPr algn="ctr"/>
            <a:r>
              <a:rPr lang="en-US" sz="2800" b="1" dirty="0" smtClean="0">
                <a:latin typeface="+mj-lt"/>
              </a:rPr>
              <a:t>Section 16. Crime Scene </a:t>
            </a:r>
            <a:r>
              <a:rPr lang="en-US" sz="2800" b="1" dirty="0">
                <a:latin typeface="+mj-lt"/>
              </a:rPr>
              <a:t>N</a:t>
            </a:r>
            <a:r>
              <a:rPr lang="en-US" sz="2800" b="1" dirty="0" smtClean="0">
                <a:latin typeface="+mj-lt"/>
              </a:rPr>
              <a:t>otes/Diagram</a:t>
            </a:r>
            <a:endParaRPr lang="en-US" sz="2800" b="1" dirty="0">
              <a:latin typeface="+mj-lt"/>
            </a:endParaRPr>
          </a:p>
        </p:txBody>
      </p:sp>
      <p:sp>
        <p:nvSpPr>
          <p:cNvPr id="6" name="Title 1">
            <a:extLst>
              <a:ext uri="{FF2B5EF4-FFF2-40B4-BE49-F238E27FC236}">
                <a16:creationId xmlns:a16="http://schemas.microsoft.com/office/drawing/2014/main" xmlns="" id="{29840363-B754-488E-A126-92741EB90CBB}"/>
              </a:ext>
            </a:extLst>
          </p:cNvPr>
          <p:cNvSpPr txBox="1">
            <a:spLocks/>
          </p:cNvSpPr>
          <p:nvPr/>
        </p:nvSpPr>
        <p:spPr>
          <a:xfrm>
            <a:off x="406400" y="2590801"/>
            <a:ext cx="8382000" cy="838199"/>
          </a:xfrm>
          <a:prstGeom prst="rect">
            <a:avLst/>
          </a:prstGeom>
        </p:spPr>
        <p:txBody>
          <a:bodyPr wrap="square" lIns="0" tIns="0" rIns="0" bIns="0">
            <a:normAutofit/>
          </a:bodyPr>
          <a:lstStyle/>
          <a:p>
            <a:pPr marL="342900" indent="-342900" algn="l" defTabSz="914400">
              <a:buFont typeface="Arial"/>
              <a:buChar char="•"/>
            </a:pPr>
            <a:r>
              <a:rPr lang="en-US" sz="2000" kern="0" smtClean="0">
                <a:solidFill>
                  <a:sysClr val="windowText" lastClr="000000"/>
                </a:solidFill>
                <a:latin typeface="Calibri"/>
                <a:cs typeface="Calibri"/>
              </a:rPr>
              <a:t>Should </a:t>
            </a:r>
            <a:r>
              <a:rPr lang="en-US" sz="2000" kern="0" dirty="0" smtClean="0">
                <a:solidFill>
                  <a:sysClr val="windowText" lastClr="000000"/>
                </a:solidFill>
                <a:latin typeface="Calibri"/>
                <a:cs typeface="Calibri"/>
              </a:rPr>
              <a:t>detail the actions performed and the information or evidence discovered.</a:t>
            </a:r>
            <a:endParaRPr lang="en-US" sz="2000" kern="0" dirty="0">
              <a:solidFill>
                <a:sysClr val="windowText" lastClr="000000"/>
              </a:solidFill>
              <a:latin typeface="Calibri"/>
              <a:cs typeface="Calibri"/>
            </a:endParaRPr>
          </a:p>
        </p:txBody>
      </p:sp>
    </p:spTree>
    <p:extLst>
      <p:ext uri="{BB962C8B-B14F-4D97-AF65-F5344CB8AC3E}">
        <p14:creationId xmlns:p14="http://schemas.microsoft.com/office/powerpoint/2010/main" val="237357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p:cNvSpPr/>
          <p:nvPr/>
        </p:nvSpPr>
        <p:spPr>
          <a:xfrm>
            <a:off x="341333" y="1371600"/>
            <a:ext cx="8402304" cy="1"/>
          </a:xfrm>
          <a:custGeom>
            <a:avLst/>
            <a:gdLst/>
            <a:ahLst/>
            <a:cxnLst/>
            <a:rect l="l" t="t" r="r" b="b"/>
            <a:pathLst>
              <a:path w="8402304" h="1">
                <a:moveTo>
                  <a:pt x="0" y="0"/>
                </a:moveTo>
                <a:lnTo>
                  <a:pt x="8402304" y="1"/>
                </a:lnTo>
              </a:path>
            </a:pathLst>
          </a:custGeom>
          <a:ln w="9524">
            <a:solidFill>
              <a:srgbClr val="003B70"/>
            </a:solidFill>
          </a:ln>
        </p:spPr>
        <p:txBody>
          <a:bodyPr wrap="square" lIns="0" tIns="0" rIns="0" bIns="0" rtlCol="0">
            <a:noAutofit/>
          </a:bodyPr>
          <a:lstStyle/>
          <a:p>
            <a:endParaRPr/>
          </a:p>
        </p:txBody>
      </p:sp>
      <p:sp>
        <p:nvSpPr>
          <p:cNvPr id="5" name="TextBox 4"/>
          <p:cNvSpPr txBox="1"/>
          <p:nvPr/>
        </p:nvSpPr>
        <p:spPr>
          <a:xfrm>
            <a:off x="972848" y="457200"/>
            <a:ext cx="7140353" cy="954107"/>
          </a:xfrm>
          <a:prstGeom prst="rect">
            <a:avLst/>
          </a:prstGeom>
          <a:noFill/>
        </p:spPr>
        <p:txBody>
          <a:bodyPr wrap="none" rtlCol="0">
            <a:spAutoFit/>
          </a:bodyPr>
          <a:lstStyle/>
          <a:p>
            <a:pPr algn="ctr"/>
            <a:r>
              <a:rPr lang="en-US" sz="2800" b="1" dirty="0" smtClean="0">
                <a:latin typeface="+mj-lt"/>
              </a:rPr>
              <a:t>History of the Murder Book and its Benefits to </a:t>
            </a:r>
          </a:p>
          <a:p>
            <a:pPr algn="ctr"/>
            <a:r>
              <a:rPr lang="en-US" sz="2800" b="1" dirty="0" smtClean="0">
                <a:latin typeface="+mj-lt"/>
              </a:rPr>
              <a:t>a Successful Investigation</a:t>
            </a:r>
            <a:endParaRPr lang="en-US" sz="2800" b="1" dirty="0">
              <a:latin typeface="+mj-lt"/>
            </a:endParaRPr>
          </a:p>
        </p:txBody>
      </p:sp>
      <p:sp>
        <p:nvSpPr>
          <p:cNvPr id="6" name="Title 1">
            <a:extLst>
              <a:ext uri="{FF2B5EF4-FFF2-40B4-BE49-F238E27FC236}">
                <a16:creationId xmlns:a16="http://schemas.microsoft.com/office/drawing/2014/main" xmlns="" id="{F73A1704-F0B5-4C8D-9292-8852E0045B83}"/>
              </a:ext>
            </a:extLst>
          </p:cNvPr>
          <p:cNvSpPr txBox="1">
            <a:spLocks/>
          </p:cNvSpPr>
          <p:nvPr/>
        </p:nvSpPr>
        <p:spPr>
          <a:xfrm>
            <a:off x="533400" y="1828800"/>
            <a:ext cx="8001000" cy="3286153"/>
          </a:xfrm>
          <a:prstGeom prst="rect">
            <a:avLst/>
          </a:prstGeom>
        </p:spPr>
        <p:txBody>
          <a:bodyPr wrap="square" lIns="0" tIns="0" rIns="0" bIns="0">
            <a:noAutofit/>
          </a:bodyPr>
          <a:lstStyle/>
          <a:p>
            <a:pPr marL="342900" indent="-342900">
              <a:buFont typeface="Arial"/>
              <a:buChar char="•"/>
            </a:pPr>
            <a:r>
              <a:rPr lang="en-US" sz="2200" dirty="0" smtClean="0">
                <a:latin typeface="Calibri"/>
                <a:cs typeface="Calibri"/>
              </a:rPr>
              <a:t>The murder book concept was implemented in 1981 to improve case organization. </a:t>
            </a:r>
          </a:p>
          <a:p>
            <a:pPr marL="342900" indent="-342900">
              <a:buFont typeface="Arial"/>
              <a:buChar char="•"/>
            </a:pPr>
            <a:endParaRPr lang="en-US" sz="2200" dirty="0">
              <a:latin typeface="Calibri"/>
              <a:cs typeface="Calibri"/>
            </a:endParaRPr>
          </a:p>
          <a:p>
            <a:pPr marL="342900" indent="-342900">
              <a:buFont typeface="Arial"/>
              <a:buChar char="•"/>
            </a:pPr>
            <a:r>
              <a:rPr lang="en-US" sz="2200" dirty="0"/>
              <a:t>Case organization is essential for successful investigations and </a:t>
            </a:r>
            <a:r>
              <a:rPr lang="en-US" sz="2200" dirty="0" smtClean="0"/>
              <a:t>prosecutions.</a:t>
            </a:r>
          </a:p>
          <a:p>
            <a:endParaRPr lang="en-US" sz="2200" dirty="0">
              <a:latin typeface="Calibri"/>
              <a:cs typeface="Calibri"/>
            </a:endParaRPr>
          </a:p>
          <a:p>
            <a:pPr marL="342900" indent="-342900">
              <a:buFont typeface="Arial"/>
              <a:buChar char="•"/>
            </a:pPr>
            <a:r>
              <a:rPr lang="en-US" sz="2200" dirty="0"/>
              <a:t>Most agencies throughout the </a:t>
            </a:r>
            <a:r>
              <a:rPr lang="en-US" sz="2200" dirty="0" smtClean="0"/>
              <a:t>U.S. </a:t>
            </a:r>
            <a:r>
              <a:rPr lang="en-US" sz="2200" dirty="0"/>
              <a:t>maintain an </a:t>
            </a:r>
            <a:r>
              <a:rPr lang="en-US" sz="2200" dirty="0" smtClean="0"/>
              <a:t>accordion </a:t>
            </a:r>
            <a:r>
              <a:rPr lang="en-US" sz="2200" dirty="0"/>
              <a:t>file or </a:t>
            </a:r>
            <a:r>
              <a:rPr lang="en-US" sz="2200" dirty="0" smtClean="0"/>
              <a:t>folders.</a:t>
            </a:r>
            <a:endParaRPr lang="en-US" sz="2200" dirty="0">
              <a:latin typeface="Calibri"/>
              <a:cs typeface="Calibri"/>
            </a:endParaRPr>
          </a:p>
        </p:txBody>
      </p:sp>
    </p:spTree>
    <p:extLst>
      <p:ext uri="{BB962C8B-B14F-4D97-AF65-F5344CB8AC3E}">
        <p14:creationId xmlns:p14="http://schemas.microsoft.com/office/powerpoint/2010/main" val="66658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115B62-16D5-4719-80E4-7E7D0956AF78}"/>
              </a:ext>
            </a:extLst>
          </p:cNvPr>
          <p:cNvSpPr>
            <a:spLocks noGrp="1"/>
          </p:cNvSpPr>
          <p:nvPr>
            <p:ph type="title" idx="4294967295"/>
          </p:nvPr>
        </p:nvSpPr>
        <p:spPr>
          <a:xfrm>
            <a:off x="543560" y="1295400"/>
            <a:ext cx="8229600" cy="533400"/>
          </a:xfrm>
        </p:spPr>
        <p:txBody>
          <a:bodyPr>
            <a:normAutofit/>
          </a:bodyPr>
          <a:lstStyle/>
          <a:p>
            <a:pPr marL="342900" indent="-342900" algn="l">
              <a:buFont typeface="Arial"/>
              <a:buChar char="•"/>
            </a:pPr>
            <a:r>
              <a:rPr lang="en-US" sz="2000" dirty="0" smtClean="0">
                <a:latin typeface="Calibri"/>
                <a:cs typeface="Calibri"/>
              </a:rPr>
              <a:t>Contains all </a:t>
            </a:r>
            <a:r>
              <a:rPr lang="en-US" sz="2000" dirty="0">
                <a:latin typeface="Calibri"/>
                <a:cs typeface="Calibri"/>
              </a:rPr>
              <a:t>photographs taken during the crime scene </a:t>
            </a:r>
            <a:r>
              <a:rPr lang="en-US" sz="2000" dirty="0" smtClean="0">
                <a:latin typeface="Calibri"/>
                <a:cs typeface="Calibri"/>
              </a:rPr>
              <a:t>investigation.</a:t>
            </a:r>
            <a:endParaRPr lang="en-US" sz="2000" dirty="0">
              <a:latin typeface="Calibri"/>
              <a:cs typeface="Calibri"/>
            </a:endParaRPr>
          </a:p>
        </p:txBody>
      </p:sp>
      <p:sp>
        <p:nvSpPr>
          <p:cNvPr id="3" name="Text Placeholder 2">
            <a:extLst>
              <a:ext uri="{FF2B5EF4-FFF2-40B4-BE49-F238E27FC236}">
                <a16:creationId xmlns:a16="http://schemas.microsoft.com/office/drawing/2014/main" xmlns="" id="{E852B242-0BF4-4FF1-8BC1-366EDD538275}"/>
              </a:ext>
            </a:extLst>
          </p:cNvPr>
          <p:cNvSpPr>
            <a:spLocks noGrp="1"/>
          </p:cNvSpPr>
          <p:nvPr>
            <p:ph type="body" idx="4294967295"/>
          </p:nvPr>
        </p:nvSpPr>
        <p:spPr>
          <a:xfrm>
            <a:off x="0" y="685800"/>
            <a:ext cx="9144000" cy="533400"/>
          </a:xfrm>
        </p:spPr>
        <p:txBody>
          <a:bodyPr>
            <a:noAutofit/>
          </a:bodyPr>
          <a:lstStyle/>
          <a:p>
            <a:pPr algn="ctr"/>
            <a:r>
              <a:rPr lang="en-US" sz="2800" b="1" dirty="0" smtClean="0">
                <a:latin typeface="+mj-lt"/>
              </a:rPr>
              <a:t>Section 17. Crime Scene </a:t>
            </a:r>
            <a:r>
              <a:rPr lang="en-US" sz="2800" b="1" dirty="0">
                <a:latin typeface="+mj-lt"/>
              </a:rPr>
              <a:t>P</a:t>
            </a:r>
            <a:r>
              <a:rPr lang="en-US" sz="2800" b="1" dirty="0" smtClean="0">
                <a:latin typeface="+mj-lt"/>
              </a:rPr>
              <a:t>hotographs</a:t>
            </a:r>
            <a:endParaRPr lang="en-US" sz="2800" b="1" dirty="0">
              <a:latin typeface="+mj-lt"/>
            </a:endParaRPr>
          </a:p>
        </p:txBody>
      </p:sp>
      <p:sp>
        <p:nvSpPr>
          <p:cNvPr id="4" name="Title 1">
            <a:extLst>
              <a:ext uri="{FF2B5EF4-FFF2-40B4-BE49-F238E27FC236}">
                <a16:creationId xmlns:a16="http://schemas.microsoft.com/office/drawing/2014/main" xmlns="" id="{A481514F-4122-4DED-AA5F-0113FB0DEDA1}"/>
              </a:ext>
            </a:extLst>
          </p:cNvPr>
          <p:cNvSpPr txBox="1">
            <a:spLocks/>
          </p:cNvSpPr>
          <p:nvPr/>
        </p:nvSpPr>
        <p:spPr>
          <a:xfrm>
            <a:off x="533400" y="4038600"/>
            <a:ext cx="7924800" cy="2286000"/>
          </a:xfrm>
          <a:prstGeom prst="rect">
            <a:avLst/>
          </a:prstGeom>
        </p:spPr>
        <p:txBody>
          <a:bodyPr wrap="square" lIns="0" tIns="0" rIns="0" bIns="0">
            <a:normAutofit/>
          </a:bodyPr>
          <a:lstStyle/>
          <a:p>
            <a:pPr marL="342900" indent="-342900" algn="l">
              <a:buFont typeface="Arial"/>
              <a:buChar char="•"/>
            </a:pPr>
            <a:r>
              <a:rPr lang="en-US" sz="2000" dirty="0">
                <a:latin typeface="Calibri"/>
                <a:cs typeface="Calibri"/>
              </a:rPr>
              <a:t>I</a:t>
            </a:r>
            <a:r>
              <a:rPr lang="en-US" sz="2000" dirty="0" smtClean="0">
                <a:latin typeface="Calibri"/>
                <a:cs typeface="Calibri"/>
              </a:rPr>
              <a:t>ncludes reports such as a paramedic run sheet produced by Emergency Medical Technicians (EMT) who responded to the scene or reports from medical personnel at the hospital, including relevant medical records. </a:t>
            </a:r>
          </a:p>
          <a:p>
            <a:pPr marL="342900" indent="-342900" algn="l">
              <a:buFont typeface="Arial"/>
              <a:buChar char="•"/>
            </a:pPr>
            <a:endParaRPr lang="en-US" sz="2000" dirty="0">
              <a:latin typeface="Calibri"/>
              <a:cs typeface="Calibri"/>
            </a:endParaRPr>
          </a:p>
          <a:p>
            <a:pPr marL="342900" indent="-342900" algn="l">
              <a:buFont typeface="Arial"/>
              <a:buChar char="•"/>
            </a:pPr>
            <a:r>
              <a:rPr lang="en-US" sz="2000" dirty="0" smtClean="0">
                <a:latin typeface="Calibri"/>
                <a:cs typeface="Calibri"/>
              </a:rPr>
              <a:t>The location to which the victim was transported or treated and the identity of medical personnel who recovered evidence (e.g., clothing from the victim and/or suspect) should be stored in this section.</a:t>
            </a:r>
            <a:endParaRPr lang="en-US" sz="2000" dirty="0">
              <a:latin typeface="Calibri"/>
              <a:cs typeface="Calibri"/>
            </a:endParaRPr>
          </a:p>
        </p:txBody>
      </p:sp>
      <p:sp>
        <p:nvSpPr>
          <p:cNvPr id="5" name="Text Placeholder 2">
            <a:extLst>
              <a:ext uri="{FF2B5EF4-FFF2-40B4-BE49-F238E27FC236}">
                <a16:creationId xmlns:a16="http://schemas.microsoft.com/office/drawing/2014/main" xmlns="" id="{2A9BE364-52E5-4768-AA1C-56B79F15572D}"/>
              </a:ext>
            </a:extLst>
          </p:cNvPr>
          <p:cNvSpPr txBox="1">
            <a:spLocks/>
          </p:cNvSpPr>
          <p:nvPr/>
        </p:nvSpPr>
        <p:spPr>
          <a:xfrm>
            <a:off x="0" y="3429000"/>
            <a:ext cx="8936699" cy="404188"/>
          </a:xfrm>
          <a:prstGeom prst="rect">
            <a:avLst/>
          </a:prstGeom>
        </p:spPr>
        <p:txBody>
          <a:bodyPr wrap="square" lIns="0" tIns="0" rIns="0" bIns="0">
            <a:normAutofit lnSpcReduction="10000"/>
          </a:bodyPr>
          <a:lstStyle/>
          <a:p>
            <a:pPr algn="ctr"/>
            <a:r>
              <a:rPr lang="en-US" sz="2800" b="1" dirty="0" smtClean="0">
                <a:latin typeface="+mj-lt"/>
              </a:rPr>
              <a:t>Section 18. Ambulance/Medical </a:t>
            </a:r>
            <a:r>
              <a:rPr lang="en-US" sz="2800" b="1" dirty="0">
                <a:latin typeface="+mj-lt"/>
              </a:rPr>
              <a:t>R</a:t>
            </a:r>
            <a:r>
              <a:rPr lang="en-US" sz="2800" b="1" dirty="0" smtClean="0">
                <a:latin typeface="+mj-lt"/>
              </a:rPr>
              <a:t>ecords</a:t>
            </a:r>
            <a:endParaRPr lang="en-US" sz="2800" b="1" dirty="0">
              <a:latin typeface="+mj-lt"/>
            </a:endParaRPr>
          </a:p>
        </p:txBody>
      </p:sp>
      <p:sp>
        <p:nvSpPr>
          <p:cNvPr id="6" name="Title 1">
            <a:extLst>
              <a:ext uri="{FF2B5EF4-FFF2-40B4-BE49-F238E27FC236}">
                <a16:creationId xmlns:a16="http://schemas.microsoft.com/office/drawing/2014/main" xmlns="" id="{26115B62-16D5-4719-80E4-7E7D0956AF78}"/>
              </a:ext>
            </a:extLst>
          </p:cNvPr>
          <p:cNvSpPr txBox="1">
            <a:spLocks/>
          </p:cNvSpPr>
          <p:nvPr/>
        </p:nvSpPr>
        <p:spPr>
          <a:xfrm>
            <a:off x="543560" y="1827694"/>
            <a:ext cx="7914640" cy="1067906"/>
          </a:xfrm>
          <a:prstGeom prst="rect">
            <a:avLst/>
          </a:prstGeom>
        </p:spPr>
        <p:txBody>
          <a:bodyPr wrap="square" lIns="0" tIns="0" rIns="0" bIns="0">
            <a:noAutofit/>
          </a:bodyPr>
          <a:lstStyle/>
          <a:p>
            <a:pPr marL="342900" indent="-342900" algn="l" defTabSz="914400">
              <a:buFont typeface="Arial"/>
              <a:buChar char="•"/>
            </a:pPr>
            <a:r>
              <a:rPr lang="en-US" sz="2000" kern="0" dirty="0" smtClean="0">
                <a:solidFill>
                  <a:sysClr val="windowText" lastClr="000000"/>
                </a:solidFill>
                <a:latin typeface="Calibri"/>
                <a:cs typeface="Calibri"/>
              </a:rPr>
              <a:t>The photos may be of the victim, the surrounding area, evidence, involved vehicles, witnesses, potential witnesses, and suspects. At a minimum, proof sheets and CDs/thumb drives containing all photos should be stored here.</a:t>
            </a:r>
            <a:endParaRPr lang="en-US" sz="2000" kern="0" dirty="0">
              <a:solidFill>
                <a:sysClr val="windowText" lastClr="000000"/>
              </a:solidFill>
              <a:latin typeface="Calibri"/>
              <a:cs typeface="Calibri"/>
            </a:endParaRPr>
          </a:p>
        </p:txBody>
      </p:sp>
    </p:spTree>
    <p:extLst>
      <p:ext uri="{BB962C8B-B14F-4D97-AF65-F5344CB8AC3E}">
        <p14:creationId xmlns:p14="http://schemas.microsoft.com/office/powerpoint/2010/main" val="371390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18ED93-22AD-46A6-AA3D-A6172477918F}"/>
              </a:ext>
            </a:extLst>
          </p:cNvPr>
          <p:cNvSpPr>
            <a:spLocks noGrp="1"/>
          </p:cNvSpPr>
          <p:nvPr>
            <p:ph type="title" idx="4294967295"/>
          </p:nvPr>
        </p:nvSpPr>
        <p:spPr>
          <a:xfrm>
            <a:off x="609600" y="1447800"/>
            <a:ext cx="8001000" cy="1066800"/>
          </a:xfrm>
        </p:spPr>
        <p:txBody>
          <a:bodyPr>
            <a:normAutofit/>
          </a:bodyPr>
          <a:lstStyle/>
          <a:p>
            <a:pPr marL="342900" indent="-342900" algn="l">
              <a:buFont typeface="Arial"/>
              <a:buChar char="•"/>
            </a:pPr>
            <a:r>
              <a:rPr lang="en-US" sz="2000" dirty="0">
                <a:latin typeface="Calibri"/>
                <a:cs typeface="Calibri"/>
              </a:rPr>
              <a:t>All reports related to or produced by the Medical Examiner’s Office should be stored in </a:t>
            </a:r>
            <a:r>
              <a:rPr lang="en-US" sz="2000" dirty="0" smtClean="0">
                <a:latin typeface="Calibri"/>
                <a:cs typeface="Calibri"/>
              </a:rPr>
              <a:t>this section</a:t>
            </a:r>
            <a:r>
              <a:rPr lang="en-US" sz="2000" dirty="0">
                <a:latin typeface="Calibri"/>
                <a:cs typeface="Calibri"/>
              </a:rPr>
              <a:t>. Detectives should include diagrams and photographs of the decedent’s body and </a:t>
            </a:r>
            <a:r>
              <a:rPr lang="en-US" sz="2000" dirty="0" smtClean="0">
                <a:latin typeface="Calibri"/>
                <a:cs typeface="Calibri"/>
              </a:rPr>
              <a:t>the autopsy </a:t>
            </a:r>
            <a:r>
              <a:rPr lang="en-US" sz="2000" dirty="0">
                <a:latin typeface="Calibri"/>
                <a:cs typeface="Calibri"/>
              </a:rPr>
              <a:t>report.</a:t>
            </a:r>
          </a:p>
        </p:txBody>
      </p:sp>
      <p:sp>
        <p:nvSpPr>
          <p:cNvPr id="3" name="Text Placeholder 2">
            <a:extLst>
              <a:ext uri="{FF2B5EF4-FFF2-40B4-BE49-F238E27FC236}">
                <a16:creationId xmlns:a16="http://schemas.microsoft.com/office/drawing/2014/main" xmlns="" id="{134F728F-9AA0-4341-AB5F-0F816347591E}"/>
              </a:ext>
            </a:extLst>
          </p:cNvPr>
          <p:cNvSpPr>
            <a:spLocks noGrp="1"/>
          </p:cNvSpPr>
          <p:nvPr>
            <p:ph type="body" idx="4294967295"/>
          </p:nvPr>
        </p:nvSpPr>
        <p:spPr>
          <a:xfrm>
            <a:off x="0" y="838199"/>
            <a:ext cx="9144000" cy="819150"/>
          </a:xfrm>
        </p:spPr>
        <p:txBody>
          <a:bodyPr>
            <a:noAutofit/>
          </a:bodyPr>
          <a:lstStyle/>
          <a:p>
            <a:pPr algn="ctr"/>
            <a:r>
              <a:rPr lang="en-US" sz="2800" b="1" dirty="0" smtClean="0">
                <a:latin typeface="Calibri"/>
                <a:cs typeface="Calibri"/>
              </a:rPr>
              <a:t>Section 19. Medical Examiner </a:t>
            </a:r>
            <a:r>
              <a:rPr lang="en-US" sz="2800" b="1" dirty="0">
                <a:latin typeface="Calibri"/>
                <a:cs typeface="Calibri"/>
              </a:rPr>
              <a:t>R</a:t>
            </a:r>
            <a:r>
              <a:rPr lang="en-US" sz="2800" b="1" dirty="0" smtClean="0">
                <a:latin typeface="Calibri"/>
                <a:cs typeface="Calibri"/>
              </a:rPr>
              <a:t>eports</a:t>
            </a:r>
            <a:endParaRPr lang="en-US" sz="2800" b="1" dirty="0">
              <a:latin typeface="Calibri"/>
              <a:cs typeface="Calibri"/>
            </a:endParaRPr>
          </a:p>
        </p:txBody>
      </p:sp>
      <p:sp>
        <p:nvSpPr>
          <p:cNvPr id="4" name="Title 1">
            <a:extLst>
              <a:ext uri="{FF2B5EF4-FFF2-40B4-BE49-F238E27FC236}">
                <a16:creationId xmlns:a16="http://schemas.microsoft.com/office/drawing/2014/main" xmlns="" id="{E0B4599E-C949-4C26-A084-5306045FA07D}"/>
              </a:ext>
            </a:extLst>
          </p:cNvPr>
          <p:cNvSpPr txBox="1">
            <a:spLocks/>
          </p:cNvSpPr>
          <p:nvPr/>
        </p:nvSpPr>
        <p:spPr>
          <a:xfrm>
            <a:off x="533400" y="3409923"/>
            <a:ext cx="8153399" cy="1085877"/>
          </a:xfrm>
          <a:prstGeom prst="rect">
            <a:avLst/>
          </a:prstGeom>
        </p:spPr>
        <p:txBody>
          <a:bodyPr wrap="square" lIns="0" tIns="0" rIns="0" bIns="0">
            <a:normAutofit/>
          </a:bodyPr>
          <a:lstStyle/>
          <a:p>
            <a:pPr marL="342900" indent="-342900" algn="l">
              <a:buFont typeface="Arial"/>
              <a:buChar char="•"/>
            </a:pPr>
            <a:r>
              <a:rPr lang="en-US" sz="2000" dirty="0">
                <a:latin typeface="Calibri"/>
                <a:cs typeface="Calibri"/>
              </a:rPr>
              <a:t>C</a:t>
            </a:r>
            <a:r>
              <a:rPr lang="en-US" sz="2000" dirty="0" smtClean="0">
                <a:latin typeface="Calibri"/>
                <a:cs typeface="Calibri"/>
              </a:rPr>
              <a:t>ontains all teletypes, press releases, police bulletins, wanted flyers, newspaper clippings, and agency-generated social media posts regarding the investigation.</a:t>
            </a:r>
            <a:endParaRPr lang="en-US" sz="2000" dirty="0">
              <a:latin typeface="Calibri"/>
              <a:cs typeface="Calibri"/>
            </a:endParaRPr>
          </a:p>
        </p:txBody>
      </p:sp>
      <p:sp>
        <p:nvSpPr>
          <p:cNvPr id="5" name="Text Placeholder 2">
            <a:extLst>
              <a:ext uri="{FF2B5EF4-FFF2-40B4-BE49-F238E27FC236}">
                <a16:creationId xmlns:a16="http://schemas.microsoft.com/office/drawing/2014/main" xmlns="" id="{29606F59-F013-4C59-A0C1-4818808DB2AD}"/>
              </a:ext>
            </a:extLst>
          </p:cNvPr>
          <p:cNvSpPr txBox="1">
            <a:spLocks/>
          </p:cNvSpPr>
          <p:nvPr/>
        </p:nvSpPr>
        <p:spPr>
          <a:xfrm>
            <a:off x="0" y="2743200"/>
            <a:ext cx="9144000" cy="533400"/>
          </a:xfrm>
          <a:prstGeom prst="rect">
            <a:avLst/>
          </a:prstGeom>
        </p:spPr>
        <p:txBody>
          <a:bodyPr wrap="square" lIns="0" tIns="0" rIns="0" bIns="0">
            <a:normAutofit/>
          </a:bodyPr>
          <a:lstStyle/>
          <a:p>
            <a:pPr algn="ctr"/>
            <a:r>
              <a:rPr lang="en-US" sz="2800" b="1" dirty="0" smtClean="0">
                <a:latin typeface="Calibri"/>
                <a:cs typeface="Calibri"/>
              </a:rPr>
              <a:t>Section 20. Communications</a:t>
            </a:r>
            <a:endParaRPr lang="en-US" sz="2800" b="1" dirty="0">
              <a:latin typeface="Calibri"/>
              <a:cs typeface="Calibri"/>
            </a:endParaRPr>
          </a:p>
        </p:txBody>
      </p:sp>
      <p:sp>
        <p:nvSpPr>
          <p:cNvPr id="6" name="Title 1">
            <a:extLst>
              <a:ext uri="{FF2B5EF4-FFF2-40B4-BE49-F238E27FC236}">
                <a16:creationId xmlns:a16="http://schemas.microsoft.com/office/drawing/2014/main" xmlns="" id="{19736E09-E779-489C-B1B9-118C8634FF8C}"/>
              </a:ext>
            </a:extLst>
          </p:cNvPr>
          <p:cNvSpPr txBox="1">
            <a:spLocks/>
          </p:cNvSpPr>
          <p:nvPr/>
        </p:nvSpPr>
        <p:spPr>
          <a:xfrm>
            <a:off x="528320" y="5334000"/>
            <a:ext cx="8000999" cy="804269"/>
          </a:xfrm>
          <a:prstGeom prst="rect">
            <a:avLst/>
          </a:prstGeom>
        </p:spPr>
        <p:txBody>
          <a:bodyPr wrap="square" lIns="0" tIns="0" rIns="0" bIns="0">
            <a:noAutofit/>
          </a:bodyPr>
          <a:lstStyle/>
          <a:p>
            <a:pPr marL="342900" indent="-342900" algn="l">
              <a:buFont typeface="Arial"/>
              <a:buChar char="•"/>
            </a:pPr>
            <a:r>
              <a:rPr lang="en-US" sz="2000" dirty="0" smtClean="0">
                <a:latin typeface="Calibri"/>
                <a:cs typeface="Calibri"/>
              </a:rPr>
              <a:t>Contains all Search Warrants, the Return to Search Warrant, and related documents should be stored in this section.</a:t>
            </a:r>
            <a:br>
              <a:rPr lang="en-US" sz="2000" dirty="0" smtClean="0">
                <a:latin typeface="Calibri"/>
                <a:cs typeface="Calibri"/>
              </a:rPr>
            </a:br>
            <a:r>
              <a:rPr lang="en-US" sz="2000" dirty="0" smtClean="0">
                <a:latin typeface="Calibri"/>
                <a:cs typeface="Calibri"/>
              </a:rPr>
              <a:t/>
            </a:r>
            <a:br>
              <a:rPr lang="en-US" sz="2000" dirty="0" smtClean="0">
                <a:latin typeface="Calibri"/>
                <a:cs typeface="Calibri"/>
              </a:rPr>
            </a:br>
            <a:r>
              <a:rPr lang="en-US" sz="2000" dirty="0" smtClean="0">
                <a:latin typeface="Calibri"/>
                <a:cs typeface="Calibri"/>
              </a:rPr>
              <a:t/>
            </a:r>
            <a:br>
              <a:rPr lang="en-US" sz="2000" dirty="0" smtClean="0">
                <a:latin typeface="Calibri"/>
                <a:cs typeface="Calibri"/>
              </a:rPr>
            </a:br>
            <a:endParaRPr lang="en-US" sz="2000" dirty="0">
              <a:latin typeface="Calibri"/>
              <a:cs typeface="Calibri"/>
            </a:endParaRPr>
          </a:p>
        </p:txBody>
      </p:sp>
      <p:sp>
        <p:nvSpPr>
          <p:cNvPr id="7" name="Text Placeholder 2">
            <a:extLst>
              <a:ext uri="{FF2B5EF4-FFF2-40B4-BE49-F238E27FC236}">
                <a16:creationId xmlns:a16="http://schemas.microsoft.com/office/drawing/2014/main" xmlns="" id="{D5051C1B-4C1F-4B3B-8281-8A431C469710}"/>
              </a:ext>
            </a:extLst>
          </p:cNvPr>
          <p:cNvSpPr txBox="1">
            <a:spLocks/>
          </p:cNvSpPr>
          <p:nvPr/>
        </p:nvSpPr>
        <p:spPr>
          <a:xfrm>
            <a:off x="0" y="4726669"/>
            <a:ext cx="9144000" cy="531131"/>
          </a:xfrm>
          <a:prstGeom prst="rect">
            <a:avLst/>
          </a:prstGeom>
        </p:spPr>
        <p:txBody>
          <a:bodyPr wrap="square" lIns="0" tIns="0" rIns="0" bIns="0">
            <a:normAutofit/>
          </a:bodyPr>
          <a:lstStyle/>
          <a:p>
            <a:pPr algn="ctr"/>
            <a:r>
              <a:rPr lang="en-US" sz="2800" b="1" dirty="0" smtClean="0">
                <a:latin typeface="Calibri"/>
                <a:cs typeface="Calibri"/>
              </a:rPr>
              <a:t>Section 21. Search Warrants</a:t>
            </a:r>
            <a:endParaRPr lang="en-US" sz="2800" b="1" dirty="0">
              <a:latin typeface="Calibri"/>
              <a:cs typeface="Calibri"/>
            </a:endParaRPr>
          </a:p>
        </p:txBody>
      </p:sp>
    </p:spTree>
    <p:extLst>
      <p:ext uri="{BB962C8B-B14F-4D97-AF65-F5344CB8AC3E}">
        <p14:creationId xmlns:p14="http://schemas.microsoft.com/office/powerpoint/2010/main" val="741596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38C7CC7-D5A7-4290-A55C-07FC7806EBC4}"/>
              </a:ext>
            </a:extLst>
          </p:cNvPr>
          <p:cNvSpPr txBox="1">
            <a:spLocks/>
          </p:cNvSpPr>
          <p:nvPr/>
        </p:nvSpPr>
        <p:spPr>
          <a:xfrm>
            <a:off x="533400" y="1295400"/>
            <a:ext cx="8077200" cy="914400"/>
          </a:xfrm>
          <a:prstGeom prst="rect">
            <a:avLst/>
          </a:prstGeom>
        </p:spPr>
        <p:txBody>
          <a:bodyPr wrap="square" lIns="0" tIns="0" rIns="0" bIns="0">
            <a:normAutofit/>
          </a:bodyPr>
          <a:lstStyle/>
          <a:p>
            <a:pPr marL="342900" indent="-342900" algn="l">
              <a:buFont typeface="Arial"/>
              <a:buChar char="•"/>
            </a:pPr>
            <a:r>
              <a:rPr lang="en-US" sz="2000" dirty="0" smtClean="0">
                <a:latin typeface="Calibri"/>
                <a:cs typeface="Calibri"/>
              </a:rPr>
              <a:t>Reserved for general notes, such as canvassing notes, taken by detectives that do not belong in any other section.</a:t>
            </a:r>
            <a:endParaRPr lang="en-US" sz="2000" dirty="0">
              <a:latin typeface="Calibri"/>
              <a:cs typeface="Calibri"/>
            </a:endParaRPr>
          </a:p>
        </p:txBody>
      </p:sp>
      <p:sp>
        <p:nvSpPr>
          <p:cNvPr id="5" name="Text Placeholder 2">
            <a:extLst>
              <a:ext uri="{FF2B5EF4-FFF2-40B4-BE49-F238E27FC236}">
                <a16:creationId xmlns:a16="http://schemas.microsoft.com/office/drawing/2014/main" xmlns="" id="{7522200C-6A28-4D93-93BA-CBEC7A151AA0}"/>
              </a:ext>
            </a:extLst>
          </p:cNvPr>
          <p:cNvSpPr txBox="1">
            <a:spLocks/>
          </p:cNvSpPr>
          <p:nvPr/>
        </p:nvSpPr>
        <p:spPr>
          <a:xfrm>
            <a:off x="0" y="762000"/>
            <a:ext cx="9144000" cy="819150"/>
          </a:xfrm>
          <a:prstGeom prst="rect">
            <a:avLst/>
          </a:prstGeom>
        </p:spPr>
        <p:txBody>
          <a:bodyPr wrap="square" lIns="0" tIns="0" rIns="0" bIns="0">
            <a:normAutofit/>
          </a:bodyPr>
          <a:lstStyle/>
          <a:p>
            <a:pPr algn="ctr"/>
            <a:r>
              <a:rPr lang="en-US" sz="2800" b="1" dirty="0" smtClean="0">
                <a:latin typeface="Calibri"/>
                <a:cs typeface="Calibri"/>
              </a:rPr>
              <a:t>Section 22</a:t>
            </a:r>
            <a:r>
              <a:rPr lang="en-US" sz="2800" b="1" smtClean="0">
                <a:latin typeface="Calibri"/>
                <a:cs typeface="Calibri"/>
              </a:rPr>
              <a:t>. </a:t>
            </a:r>
            <a:r>
              <a:rPr lang="en-US" sz="2800" b="1" dirty="0" smtClean="0">
                <a:latin typeface="Calibri"/>
                <a:cs typeface="Calibri"/>
              </a:rPr>
              <a:t>Miscellaneous Notes</a:t>
            </a:r>
            <a:endParaRPr lang="en-US" sz="2800" b="1" dirty="0">
              <a:latin typeface="Calibri"/>
              <a:cs typeface="Calibri"/>
            </a:endParaRPr>
          </a:p>
        </p:txBody>
      </p:sp>
      <p:sp>
        <p:nvSpPr>
          <p:cNvPr id="6" name="Title 1">
            <a:extLst>
              <a:ext uri="{FF2B5EF4-FFF2-40B4-BE49-F238E27FC236}">
                <a16:creationId xmlns:a16="http://schemas.microsoft.com/office/drawing/2014/main" xmlns="" id="{EB4981C2-22E4-4AAA-B753-8D5E2D0AD61A}"/>
              </a:ext>
            </a:extLst>
          </p:cNvPr>
          <p:cNvSpPr txBox="1">
            <a:spLocks/>
          </p:cNvSpPr>
          <p:nvPr/>
        </p:nvSpPr>
        <p:spPr>
          <a:xfrm>
            <a:off x="533400" y="3200400"/>
            <a:ext cx="8000999" cy="881076"/>
          </a:xfrm>
          <a:prstGeom prst="rect">
            <a:avLst/>
          </a:prstGeom>
        </p:spPr>
        <p:txBody>
          <a:bodyPr wrap="square" lIns="0" tIns="0" rIns="0" bIns="0">
            <a:normAutofit/>
          </a:bodyPr>
          <a:lstStyle/>
          <a:p>
            <a:pPr marL="342900" indent="-342900" algn="l">
              <a:buFont typeface="Arial"/>
              <a:buChar char="•"/>
            </a:pPr>
            <a:r>
              <a:rPr lang="en-US" sz="2000" dirty="0" smtClean="0">
                <a:latin typeface="Calibri"/>
                <a:cs typeface="Calibri"/>
              </a:rPr>
              <a:t>Contains general computer runs such as Lexus/Nexus reports or Google queries that are not required to be stored in any other section.</a:t>
            </a:r>
            <a:endParaRPr lang="en-US" sz="2000" dirty="0">
              <a:latin typeface="Calibri"/>
              <a:cs typeface="Calibri"/>
            </a:endParaRPr>
          </a:p>
        </p:txBody>
      </p:sp>
      <p:sp>
        <p:nvSpPr>
          <p:cNvPr id="7" name="Text Placeholder 2">
            <a:extLst>
              <a:ext uri="{FF2B5EF4-FFF2-40B4-BE49-F238E27FC236}">
                <a16:creationId xmlns:a16="http://schemas.microsoft.com/office/drawing/2014/main" xmlns="" id="{34C79324-5EA4-4B85-BA0D-81A6E5339FC0}"/>
              </a:ext>
            </a:extLst>
          </p:cNvPr>
          <p:cNvSpPr txBox="1">
            <a:spLocks/>
          </p:cNvSpPr>
          <p:nvPr/>
        </p:nvSpPr>
        <p:spPr>
          <a:xfrm>
            <a:off x="0" y="2590800"/>
            <a:ext cx="9144000" cy="609600"/>
          </a:xfrm>
          <a:prstGeom prst="rect">
            <a:avLst/>
          </a:prstGeom>
        </p:spPr>
        <p:txBody>
          <a:bodyPr wrap="square" lIns="0" tIns="0" rIns="0" bIns="0">
            <a:noAutofit/>
          </a:bodyPr>
          <a:lstStyle/>
          <a:p>
            <a:pPr algn="ctr"/>
            <a:r>
              <a:rPr lang="en-US" sz="2800" b="1" dirty="0" smtClean="0">
                <a:latin typeface="+mj-lt"/>
              </a:rPr>
              <a:t>Section 23</a:t>
            </a:r>
            <a:r>
              <a:rPr lang="en-US" sz="2800" b="1" smtClean="0">
                <a:latin typeface="+mj-lt"/>
              </a:rPr>
              <a:t>. </a:t>
            </a:r>
            <a:r>
              <a:rPr lang="en-US" sz="2800" b="1" dirty="0" smtClean="0">
                <a:latin typeface="+mj-lt"/>
              </a:rPr>
              <a:t>Miscellaneous Computer Runs</a:t>
            </a:r>
            <a:endParaRPr lang="en-US" sz="2800" b="1" dirty="0">
              <a:latin typeface="+mj-lt"/>
            </a:endParaRPr>
          </a:p>
        </p:txBody>
      </p:sp>
      <p:sp>
        <p:nvSpPr>
          <p:cNvPr id="8" name="Title 1">
            <a:extLst>
              <a:ext uri="{FF2B5EF4-FFF2-40B4-BE49-F238E27FC236}">
                <a16:creationId xmlns:a16="http://schemas.microsoft.com/office/drawing/2014/main" xmlns="" id="{123D68D7-1C0A-4B62-ADB8-55EC68FF1957}"/>
              </a:ext>
            </a:extLst>
          </p:cNvPr>
          <p:cNvSpPr txBox="1">
            <a:spLocks/>
          </p:cNvSpPr>
          <p:nvPr/>
        </p:nvSpPr>
        <p:spPr>
          <a:xfrm>
            <a:off x="533400" y="4953000"/>
            <a:ext cx="8077200" cy="838200"/>
          </a:xfrm>
          <a:prstGeom prst="rect">
            <a:avLst/>
          </a:prstGeom>
        </p:spPr>
        <p:txBody>
          <a:bodyPr wrap="square" lIns="0" tIns="0" rIns="0" bIns="0">
            <a:normAutofit/>
          </a:bodyPr>
          <a:lstStyle/>
          <a:p>
            <a:pPr marL="342900" indent="-342900" algn="l">
              <a:buFont typeface="Arial"/>
              <a:buChar char="•"/>
            </a:pPr>
            <a:r>
              <a:rPr lang="en-US" sz="2000" dirty="0"/>
              <a:t>C</a:t>
            </a:r>
            <a:r>
              <a:rPr lang="en-US" sz="2000" dirty="0" smtClean="0"/>
              <a:t>ontains video recordings, captured in and around the area of the crime scene.</a:t>
            </a:r>
            <a:endParaRPr lang="en-US" sz="2000" dirty="0"/>
          </a:p>
        </p:txBody>
      </p:sp>
      <p:sp>
        <p:nvSpPr>
          <p:cNvPr id="9" name="Text Placeholder 2">
            <a:extLst>
              <a:ext uri="{FF2B5EF4-FFF2-40B4-BE49-F238E27FC236}">
                <a16:creationId xmlns:a16="http://schemas.microsoft.com/office/drawing/2014/main" xmlns="" id="{FA8B635C-8BDA-4EE0-A7DD-0C91A8924867}"/>
              </a:ext>
            </a:extLst>
          </p:cNvPr>
          <p:cNvSpPr txBox="1">
            <a:spLocks/>
          </p:cNvSpPr>
          <p:nvPr/>
        </p:nvSpPr>
        <p:spPr>
          <a:xfrm>
            <a:off x="0" y="4343400"/>
            <a:ext cx="9144000" cy="533400"/>
          </a:xfrm>
          <a:prstGeom prst="rect">
            <a:avLst/>
          </a:prstGeom>
        </p:spPr>
        <p:txBody>
          <a:bodyPr wrap="square" lIns="0" tIns="0" rIns="0" bIns="0">
            <a:noAutofit/>
          </a:bodyPr>
          <a:lstStyle/>
          <a:p>
            <a:pPr algn="ctr"/>
            <a:r>
              <a:rPr lang="en-US" sz="2800" b="1" dirty="0" smtClean="0">
                <a:latin typeface="+mj-lt"/>
              </a:rPr>
              <a:t>Section 24</a:t>
            </a:r>
            <a:r>
              <a:rPr lang="en-US" sz="2800" b="1" smtClean="0">
                <a:latin typeface="+mj-lt"/>
              </a:rPr>
              <a:t>. </a:t>
            </a:r>
            <a:r>
              <a:rPr lang="en-US" sz="2800" b="1" dirty="0" smtClean="0">
                <a:latin typeface="+mj-lt"/>
              </a:rPr>
              <a:t>Video/CCTV</a:t>
            </a:r>
            <a:endParaRPr lang="en-US" sz="2800" b="1" dirty="0">
              <a:latin typeface="+mj-lt"/>
            </a:endParaRPr>
          </a:p>
        </p:txBody>
      </p:sp>
    </p:spTree>
    <p:extLst>
      <p:ext uri="{BB962C8B-B14F-4D97-AF65-F5344CB8AC3E}">
        <p14:creationId xmlns:p14="http://schemas.microsoft.com/office/powerpoint/2010/main" val="2585001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1F8D0-80CC-4D88-B1D5-043AB8446B4B}"/>
              </a:ext>
            </a:extLst>
          </p:cNvPr>
          <p:cNvSpPr>
            <a:spLocks noGrp="1"/>
          </p:cNvSpPr>
          <p:nvPr>
            <p:ph type="title" idx="4294967295"/>
          </p:nvPr>
        </p:nvSpPr>
        <p:spPr>
          <a:xfrm>
            <a:off x="609600" y="1371600"/>
            <a:ext cx="7924800" cy="762000"/>
          </a:xfrm>
        </p:spPr>
        <p:txBody>
          <a:bodyPr>
            <a:normAutofit/>
          </a:bodyPr>
          <a:lstStyle/>
          <a:p>
            <a:pPr marL="342900" indent="-342900" algn="l">
              <a:buFont typeface="Arial"/>
              <a:buChar char="•"/>
            </a:pPr>
            <a:r>
              <a:rPr lang="en-US" sz="2000" i="0" dirty="0">
                <a:latin typeface="Calibri"/>
                <a:cs typeface="Calibri"/>
              </a:rPr>
              <a:t>Information on suspects that have been eliminated during the investigation should be kept here.</a:t>
            </a:r>
            <a:endParaRPr lang="en-US" sz="2000" dirty="0">
              <a:latin typeface="Calibri"/>
              <a:cs typeface="Calibri"/>
            </a:endParaRPr>
          </a:p>
        </p:txBody>
      </p:sp>
      <p:sp>
        <p:nvSpPr>
          <p:cNvPr id="3" name="Text Placeholder 2">
            <a:extLst>
              <a:ext uri="{FF2B5EF4-FFF2-40B4-BE49-F238E27FC236}">
                <a16:creationId xmlns:a16="http://schemas.microsoft.com/office/drawing/2014/main" xmlns="" id="{6BABFEE6-56B9-4B99-9608-FB9993733A56}"/>
              </a:ext>
            </a:extLst>
          </p:cNvPr>
          <p:cNvSpPr>
            <a:spLocks noGrp="1"/>
          </p:cNvSpPr>
          <p:nvPr>
            <p:ph type="body" idx="4294967295"/>
          </p:nvPr>
        </p:nvSpPr>
        <p:spPr>
          <a:xfrm>
            <a:off x="0" y="762000"/>
            <a:ext cx="9144000" cy="533400"/>
          </a:xfrm>
        </p:spPr>
        <p:txBody>
          <a:bodyPr>
            <a:normAutofit/>
          </a:bodyPr>
          <a:lstStyle/>
          <a:p>
            <a:pPr algn="ctr"/>
            <a:r>
              <a:rPr lang="en-US" sz="2800" b="1" dirty="0" smtClean="0">
                <a:latin typeface="+mj-lt"/>
              </a:rPr>
              <a:t>Section 25</a:t>
            </a:r>
            <a:r>
              <a:rPr lang="en-US" sz="2800" b="1" smtClean="0">
                <a:latin typeface="+mj-lt"/>
              </a:rPr>
              <a:t>. </a:t>
            </a:r>
            <a:r>
              <a:rPr lang="en-US" sz="2800" b="1" dirty="0" smtClean="0">
                <a:latin typeface="+mj-lt"/>
              </a:rPr>
              <a:t>Eliminated Suspect(s)</a:t>
            </a:r>
            <a:endParaRPr lang="en-US" sz="2800" b="1" dirty="0">
              <a:latin typeface="+mj-lt"/>
            </a:endParaRPr>
          </a:p>
        </p:txBody>
      </p:sp>
      <p:sp>
        <p:nvSpPr>
          <p:cNvPr id="4" name="Title 1">
            <a:extLst>
              <a:ext uri="{FF2B5EF4-FFF2-40B4-BE49-F238E27FC236}">
                <a16:creationId xmlns:a16="http://schemas.microsoft.com/office/drawing/2014/main" xmlns="" id="{CBB11FEE-DDEB-42A0-8F09-F1731C0592E2}"/>
              </a:ext>
            </a:extLst>
          </p:cNvPr>
          <p:cNvSpPr txBox="1">
            <a:spLocks/>
          </p:cNvSpPr>
          <p:nvPr/>
        </p:nvSpPr>
        <p:spPr>
          <a:xfrm>
            <a:off x="609600" y="3810000"/>
            <a:ext cx="7620000" cy="1924078"/>
          </a:xfrm>
          <a:prstGeom prst="rect">
            <a:avLst/>
          </a:prstGeom>
        </p:spPr>
        <p:txBody>
          <a:bodyPr wrap="square" lIns="0" tIns="0" rIns="0" bIns="0">
            <a:normAutofit/>
          </a:bodyPr>
          <a:lstStyle/>
          <a:p>
            <a:pPr marL="342900" indent="-342900" algn="l">
              <a:buFont typeface="Arial"/>
              <a:buChar char="•"/>
            </a:pPr>
            <a:r>
              <a:rPr lang="en-US" sz="2000" dirty="0" smtClean="0">
                <a:latin typeface="Calibri"/>
                <a:cs typeface="Calibri"/>
              </a:rPr>
              <a:t>Three extra sections at the back of the Murder Book give detectives a place to organize and store any additional documents related to the case, such as the victim’s phone records, crime scene tower dump records, social media posts, and the like.</a:t>
            </a:r>
            <a:endParaRPr lang="en-US" sz="2000" dirty="0">
              <a:latin typeface="Calibri"/>
              <a:cs typeface="Calibri"/>
            </a:endParaRPr>
          </a:p>
        </p:txBody>
      </p:sp>
      <p:sp>
        <p:nvSpPr>
          <p:cNvPr id="5" name="Text Placeholder 2">
            <a:extLst>
              <a:ext uri="{FF2B5EF4-FFF2-40B4-BE49-F238E27FC236}">
                <a16:creationId xmlns:a16="http://schemas.microsoft.com/office/drawing/2014/main" xmlns="" id="{E1F8D87F-5153-432E-8521-CB9BD996C111}"/>
              </a:ext>
            </a:extLst>
          </p:cNvPr>
          <p:cNvSpPr txBox="1">
            <a:spLocks/>
          </p:cNvSpPr>
          <p:nvPr/>
        </p:nvSpPr>
        <p:spPr>
          <a:xfrm>
            <a:off x="0" y="3124200"/>
            <a:ext cx="9144000" cy="479621"/>
          </a:xfrm>
          <a:prstGeom prst="rect">
            <a:avLst/>
          </a:prstGeom>
        </p:spPr>
        <p:txBody>
          <a:bodyPr wrap="square" lIns="0" tIns="0" rIns="0" bIns="0">
            <a:normAutofit/>
          </a:bodyPr>
          <a:lstStyle/>
          <a:p>
            <a:pPr algn="ctr"/>
            <a:r>
              <a:rPr lang="en-US" sz="2800" b="1" dirty="0" smtClean="0">
                <a:latin typeface="+mj-lt"/>
              </a:rPr>
              <a:t>Sections 26-28</a:t>
            </a:r>
            <a:r>
              <a:rPr lang="en-US" sz="2800" b="1" smtClean="0">
                <a:latin typeface="+mj-lt"/>
              </a:rPr>
              <a:t>. </a:t>
            </a:r>
            <a:r>
              <a:rPr lang="en-US" sz="2800" b="1" dirty="0" smtClean="0">
                <a:latin typeface="+mj-lt"/>
              </a:rPr>
              <a:t>Additional Documents</a:t>
            </a:r>
            <a:endParaRPr lang="en-US" sz="2800" b="1" dirty="0">
              <a:latin typeface="+mj-lt"/>
            </a:endParaRPr>
          </a:p>
        </p:txBody>
      </p:sp>
    </p:spTree>
    <p:extLst>
      <p:ext uri="{BB962C8B-B14F-4D97-AF65-F5344CB8AC3E}">
        <p14:creationId xmlns:p14="http://schemas.microsoft.com/office/powerpoint/2010/main" val="1350894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9"/>
          <p:cNvSpPr txBox="1">
            <a:spLocks noGrp="1"/>
          </p:cNvSpPr>
          <p:nvPr>
            <p:ph type="title"/>
          </p:nvPr>
        </p:nvSpPr>
        <p:spPr>
          <a:xfrm>
            <a:off x="609600" y="2819400"/>
            <a:ext cx="8153400" cy="2514600"/>
          </a:xfrm>
          <a:prstGeom prst="rect">
            <a:avLst/>
          </a:prstGeom>
        </p:spPr>
        <p:txBody>
          <a:bodyPr vert="horz" wrap="square" lIns="0" tIns="0" rIns="0" bIns="0" rtlCol="0">
            <a:noAutofit/>
          </a:bodyPr>
          <a:lstStyle/>
          <a:p>
            <a:pPr marL="12700" algn="ctr">
              <a:lnSpc>
                <a:spcPct val="100000"/>
              </a:lnSpc>
            </a:pPr>
            <a:r>
              <a:rPr lang="en-US" sz="2500" b="1" dirty="0">
                <a:solidFill>
                  <a:srgbClr val="000000"/>
                </a:solidFill>
                <a:latin typeface="Calibri"/>
                <a:cs typeface="Calibri"/>
              </a:rPr>
              <a:t>National Resource and Technical Assistance Center for Improving </a:t>
            </a:r>
            <a:r>
              <a:rPr lang="en-US" sz="2500" b="1" dirty="0" smtClean="0">
                <a:solidFill>
                  <a:srgbClr val="000000"/>
                </a:solidFill>
                <a:latin typeface="Calibri"/>
                <a:cs typeface="Calibri"/>
              </a:rPr>
              <a:t>Law Enforcement </a:t>
            </a:r>
            <a:r>
              <a:rPr lang="en-US" sz="2500" b="1" dirty="0">
                <a:solidFill>
                  <a:srgbClr val="000000"/>
                </a:solidFill>
                <a:latin typeface="Calibri"/>
                <a:cs typeface="Calibri"/>
              </a:rPr>
              <a:t>Investigations (NRTAC) </a:t>
            </a:r>
            <a:r>
              <a:rPr lang="en-US" sz="2500" dirty="0" smtClean="0">
                <a:solidFill>
                  <a:srgbClr val="002B5D"/>
                </a:solidFill>
                <a:latin typeface="Arial Narrow"/>
                <a:cs typeface="Arial Narrow"/>
              </a:rPr>
              <a:t/>
            </a:r>
            <a:br>
              <a:rPr lang="en-US" sz="2500" dirty="0" smtClean="0">
                <a:solidFill>
                  <a:srgbClr val="002B5D"/>
                </a:solidFill>
                <a:latin typeface="Arial Narrow"/>
                <a:cs typeface="Arial Narrow"/>
              </a:rPr>
            </a:br>
            <a:r>
              <a:rPr lang="en-US" sz="2500" dirty="0" smtClean="0">
                <a:solidFill>
                  <a:srgbClr val="002B5D"/>
                </a:solidFill>
                <a:latin typeface="Arial Narrow"/>
                <a:cs typeface="Arial Narrow"/>
              </a:rPr>
              <a:t/>
            </a:r>
            <a:br>
              <a:rPr lang="en-US" sz="2500" dirty="0" smtClean="0">
                <a:solidFill>
                  <a:srgbClr val="002B5D"/>
                </a:solidFill>
                <a:latin typeface="Arial Narrow"/>
                <a:cs typeface="Arial Narrow"/>
              </a:rPr>
            </a:br>
            <a:r>
              <a:rPr lang="en-US" sz="2500" dirty="0" smtClean="0">
                <a:solidFill>
                  <a:schemeClr val="tx1"/>
                </a:solidFill>
                <a:latin typeface="Calibri" charset="0"/>
                <a:ea typeface="Calibri" charset="0"/>
                <a:cs typeface="Calibri" charset="0"/>
              </a:rPr>
              <a:t>Project Websites:</a:t>
            </a:r>
            <a:r>
              <a:rPr lang="en-US" sz="2500" dirty="0">
                <a:solidFill>
                  <a:schemeClr val="tx1"/>
                </a:solidFill>
                <a:latin typeface="Calibri" charset="0"/>
                <a:ea typeface="Calibri" charset="0"/>
                <a:cs typeface="Calibri" charset="0"/>
              </a:rPr>
              <a:t/>
            </a:r>
            <a:br>
              <a:rPr lang="en-US" sz="2500" dirty="0">
                <a:solidFill>
                  <a:schemeClr val="tx1"/>
                </a:solidFill>
                <a:latin typeface="Calibri" charset="0"/>
                <a:ea typeface="Calibri" charset="0"/>
                <a:cs typeface="Calibri" charset="0"/>
              </a:rPr>
            </a:br>
            <a:r>
              <a:rPr lang="en-US" sz="2500" b="1" u="sng" dirty="0" err="1" smtClean="0">
                <a:solidFill>
                  <a:schemeClr val="tx1"/>
                </a:solidFill>
                <a:latin typeface="Calibri" charset="0"/>
                <a:ea typeface="Calibri" charset="0"/>
                <a:cs typeface="Calibri" charset="0"/>
              </a:rPr>
              <a:t>centerforimprovinginvestigations.org</a:t>
            </a:r>
            <a:r>
              <a:rPr lang="en-US" sz="2500" b="1" dirty="0" smtClean="0">
                <a:solidFill>
                  <a:schemeClr val="tx1"/>
                </a:solidFill>
                <a:latin typeface="Calibri" charset="0"/>
                <a:ea typeface="Calibri" charset="0"/>
                <a:cs typeface="Calibri" charset="0"/>
              </a:rPr>
              <a:t/>
            </a:r>
            <a:br>
              <a:rPr lang="en-US" sz="2500" b="1" dirty="0" smtClean="0">
                <a:solidFill>
                  <a:schemeClr val="tx1"/>
                </a:solidFill>
                <a:latin typeface="Calibri" charset="0"/>
                <a:ea typeface="Calibri" charset="0"/>
                <a:cs typeface="Calibri" charset="0"/>
              </a:rPr>
            </a:br>
            <a:r>
              <a:rPr lang="en-US" sz="2500" b="1" u="sng" dirty="0" err="1" smtClean="0">
                <a:solidFill>
                  <a:schemeClr val="tx1"/>
                </a:solidFill>
                <a:latin typeface="Calibri" charset="0"/>
                <a:ea typeface="Calibri" charset="0"/>
                <a:cs typeface="Calibri" charset="0"/>
              </a:rPr>
              <a:t>crimegunintelcenters.org</a:t>
            </a:r>
            <a:endParaRPr sz="2500" b="1" u="sng" dirty="0">
              <a:solidFill>
                <a:schemeClr val="tx1"/>
              </a:solidFill>
              <a:latin typeface="Calibri" charset="0"/>
              <a:ea typeface="Calibri" charset="0"/>
              <a:cs typeface="Calibri" charset="0"/>
            </a:endParaRPr>
          </a:p>
        </p:txBody>
      </p:sp>
      <p:sp>
        <p:nvSpPr>
          <p:cNvPr id="4" name="object 10"/>
          <p:cNvSpPr/>
          <p:nvPr/>
        </p:nvSpPr>
        <p:spPr>
          <a:xfrm>
            <a:off x="457200" y="2438400"/>
            <a:ext cx="8402304" cy="1"/>
          </a:xfrm>
          <a:custGeom>
            <a:avLst/>
            <a:gdLst/>
            <a:ahLst/>
            <a:cxnLst/>
            <a:rect l="l" t="t" r="r" b="b"/>
            <a:pathLst>
              <a:path w="8402304" h="1">
                <a:moveTo>
                  <a:pt x="0" y="0"/>
                </a:moveTo>
                <a:lnTo>
                  <a:pt x="8402304" y="1"/>
                </a:lnTo>
              </a:path>
            </a:pathLst>
          </a:custGeom>
          <a:ln w="9524">
            <a:solidFill>
              <a:srgbClr val="003B70"/>
            </a:solidFill>
          </a:ln>
        </p:spPr>
        <p:txBody>
          <a:bodyPr wrap="square" lIns="0" tIns="0" rIns="0" bIns="0" rtlCol="0">
            <a:noAutofit/>
          </a:bodyPr>
          <a:lstStyle/>
          <a:p>
            <a:endParaRPr/>
          </a:p>
        </p:txBody>
      </p:sp>
      <p:grpSp>
        <p:nvGrpSpPr>
          <p:cNvPr id="9" name="Group 8"/>
          <p:cNvGrpSpPr/>
          <p:nvPr/>
        </p:nvGrpSpPr>
        <p:grpSpPr>
          <a:xfrm>
            <a:off x="1879592" y="5334000"/>
            <a:ext cx="5486400" cy="1011378"/>
            <a:chOff x="1290735" y="-371014"/>
            <a:chExt cx="4923883" cy="444613"/>
          </a:xfrm>
        </p:grpSpPr>
        <p:grpSp>
          <p:nvGrpSpPr>
            <p:cNvPr id="10" name="Group 9"/>
            <p:cNvGrpSpPr/>
            <p:nvPr/>
          </p:nvGrpSpPr>
          <p:grpSpPr>
            <a:xfrm>
              <a:off x="1290735" y="-366741"/>
              <a:ext cx="2773714" cy="425973"/>
              <a:chOff x="1290735" y="-367897"/>
              <a:chExt cx="2773714" cy="427315"/>
            </a:xfrm>
          </p:grpSpPr>
          <p:pic>
            <p:nvPicPr>
              <p:cNvPr id="13" name="Picture 12" descr="Macintosh HD:Users:sarahsolano:Documents:Police Foundation:S035 Investigations:Investigations Logos:20160307- PCE 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6932" y="-367897"/>
                <a:ext cx="877517" cy="427315"/>
              </a:xfrm>
              <a:prstGeom prst="rect">
                <a:avLst/>
              </a:prstGeom>
              <a:noFill/>
              <a:ln>
                <a:noFill/>
              </a:ln>
            </p:spPr>
          </p:pic>
          <p:pic>
            <p:nvPicPr>
              <p:cNvPr id="14" name="Picture 13" descr="Macintosh HD:Users:sarahsolano:Documents:Police Foundation:S035 Investigations:Investigations Logos:10352789_756245344440414_1903799307540134813_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5234" y="-323506"/>
                <a:ext cx="738911" cy="366345"/>
              </a:xfrm>
              <a:prstGeom prst="rect">
                <a:avLst/>
              </a:prstGeom>
              <a:noFill/>
              <a:ln>
                <a:noFill/>
              </a:ln>
            </p:spPr>
          </p:pic>
          <p:pic>
            <p:nvPicPr>
              <p:cNvPr id="15" name="Picture 14" descr="Macintosh HD:Users:sarahsolano:Documents:Police Foundation:S035 Investigations:Investigations Logos:Screen Shot 2017-01-18 at 15.40.0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0735" y="-332958"/>
                <a:ext cx="616957" cy="385249"/>
              </a:xfrm>
              <a:prstGeom prst="rect">
                <a:avLst/>
              </a:prstGeom>
              <a:noFill/>
              <a:ln>
                <a:noFill/>
              </a:ln>
            </p:spPr>
          </p:pic>
        </p:grpSp>
        <p:pic>
          <p:nvPicPr>
            <p:cNvPr id="11" name="Picture 10" descr="../../../../../../Desktop/NFA%20_logos%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4187" y="-371014"/>
              <a:ext cx="830658" cy="444613"/>
            </a:xfrm>
            <a:prstGeom prst="rect">
              <a:avLst/>
            </a:prstGeom>
            <a:noFill/>
            <a:ln>
              <a:noFill/>
            </a:ln>
          </p:spPr>
        </p:pic>
        <p:pic>
          <p:nvPicPr>
            <p:cNvPr id="12" name="Picture 11" descr="../../../../../../Desktop/ASCIA%20L"/>
            <p:cNvPicPr>
              <a:picLocks noChangeAspect="1"/>
            </p:cNvPicPr>
            <p:nvPr/>
          </p:nvPicPr>
          <p:blipFill rotWithShape="1">
            <a:blip r:embed="rId6" cstate="print">
              <a:extLst>
                <a:ext uri="{28A0092B-C50C-407E-A947-70E740481C1C}">
                  <a14:useLocalDpi xmlns:a14="http://schemas.microsoft.com/office/drawing/2010/main" val="0"/>
                </a:ext>
              </a:extLst>
            </a:blip>
            <a:srcRect l="5398" t="1403" r="3145" b="5522"/>
            <a:stretch/>
          </p:blipFill>
          <p:spPr bwMode="auto">
            <a:xfrm>
              <a:off x="5426445" y="-322489"/>
              <a:ext cx="788173" cy="360709"/>
            </a:xfrm>
            <a:prstGeom prst="rect">
              <a:avLst/>
            </a:prstGeom>
            <a:noFill/>
            <a:ln>
              <a:noFill/>
            </a:ln>
            <a:extLst>
              <a:ext uri="{53640926-AAD7-44d8-BBD7-CCE9431645EC}">
                <a14:shadowObscured xmlns:a14="http://schemas.microsoft.com/office/drawing/2010/main" xmlns=""/>
              </a:ext>
            </a:extLst>
          </p:spPr>
        </p:pic>
      </p:grpSp>
      <p:sp>
        <p:nvSpPr>
          <p:cNvPr id="16" name="object 9"/>
          <p:cNvSpPr txBox="1">
            <a:spLocks/>
          </p:cNvSpPr>
          <p:nvPr/>
        </p:nvSpPr>
        <p:spPr>
          <a:xfrm>
            <a:off x="1915152" y="838200"/>
            <a:ext cx="5486400" cy="457658"/>
          </a:xfrm>
          <a:prstGeom prst="rect">
            <a:avLst/>
          </a:prstGeom>
        </p:spPr>
        <p:txBody>
          <a:bodyPr vert="horz" wrap="square" lIns="0" tIns="0" rIns="0" bIns="0" rtlCol="0">
            <a:noAutofit/>
          </a:bodyPr>
          <a:lstStyle/>
          <a:p>
            <a:pPr marL="12700" algn="ctr"/>
            <a:r>
              <a:rPr lang="en-US" sz="2500" b="1" dirty="0" smtClean="0">
                <a:solidFill>
                  <a:srgbClr val="000000"/>
                </a:solidFill>
                <a:latin typeface="Calibri"/>
                <a:cs typeface="Calibri"/>
              </a:rPr>
              <a:t>Webinar Speaker:</a:t>
            </a:r>
          </a:p>
          <a:p>
            <a:pPr marL="12700" algn="ctr"/>
            <a:r>
              <a:rPr lang="en-US" sz="2500" dirty="0" smtClean="0">
                <a:solidFill>
                  <a:srgbClr val="000000"/>
                </a:solidFill>
                <a:latin typeface="Calibri"/>
                <a:cs typeface="Calibri"/>
              </a:rPr>
              <a:t>John Skaggs</a:t>
            </a:r>
          </a:p>
          <a:p>
            <a:pPr marL="12700" algn="ctr"/>
            <a:r>
              <a:rPr lang="en-US" sz="2500" dirty="0" smtClean="0"/>
              <a:t>john1skaggs@gmail.com</a:t>
            </a:r>
            <a:endParaRPr lang="en-US" sz="2500" b="1" u="sng" dirty="0">
              <a:solidFill>
                <a:srgbClr val="000000"/>
              </a:solidFill>
              <a:latin typeface="Calibri"/>
              <a:cs typeface="Calibri"/>
            </a:endParaRPr>
          </a:p>
        </p:txBody>
      </p:sp>
    </p:spTree>
    <p:extLst>
      <p:ext uri="{BB962C8B-B14F-4D97-AF65-F5344CB8AC3E}">
        <p14:creationId xmlns:p14="http://schemas.microsoft.com/office/powerpoint/2010/main" val="681738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6894" y="685800"/>
            <a:ext cx="6328335" cy="907941"/>
          </a:xfrm>
          <a:prstGeom prst="rect">
            <a:avLst/>
          </a:prstGeom>
          <a:noFill/>
        </p:spPr>
        <p:txBody>
          <a:bodyPr wrap="none" rtlCol="0">
            <a:spAutoFit/>
          </a:bodyPr>
          <a:lstStyle/>
          <a:p>
            <a:pPr algn="ctr"/>
            <a:r>
              <a:rPr lang="en-US" sz="2800" b="1" dirty="0"/>
              <a:t>Who </a:t>
            </a:r>
            <a:r>
              <a:rPr lang="en-US" sz="2800" b="1" dirty="0" smtClean="0"/>
              <a:t>Benefits </a:t>
            </a:r>
            <a:r>
              <a:rPr lang="en-US" sz="2800" b="1" dirty="0"/>
              <a:t>M</a:t>
            </a:r>
            <a:r>
              <a:rPr lang="en-US" sz="2800" b="1" dirty="0" smtClean="0"/>
              <a:t>ost </a:t>
            </a:r>
            <a:r>
              <a:rPr lang="en-US" sz="2800" b="1" dirty="0"/>
              <a:t>from a </a:t>
            </a:r>
            <a:r>
              <a:rPr lang="en-US" sz="2800" b="1" dirty="0" smtClean="0"/>
              <a:t>Murder </a:t>
            </a:r>
            <a:r>
              <a:rPr lang="en-US" sz="2800" b="1" dirty="0"/>
              <a:t>B</a:t>
            </a:r>
            <a:r>
              <a:rPr lang="en-US" sz="2800" b="1" dirty="0" smtClean="0"/>
              <a:t>ook</a:t>
            </a:r>
            <a:r>
              <a:rPr lang="en-US" sz="2800" b="1" dirty="0"/>
              <a:t>?</a:t>
            </a:r>
            <a:br>
              <a:rPr lang="en-US" sz="2800" b="1" dirty="0"/>
            </a:br>
            <a:endParaRPr lang="en-US" sz="2500" b="1" dirty="0">
              <a:latin typeface="+mj-lt"/>
            </a:endParaRPr>
          </a:p>
        </p:txBody>
      </p:sp>
      <p:sp>
        <p:nvSpPr>
          <p:cNvPr id="6" name="Title 1">
            <a:extLst>
              <a:ext uri="{FF2B5EF4-FFF2-40B4-BE49-F238E27FC236}">
                <a16:creationId xmlns:a16="http://schemas.microsoft.com/office/drawing/2014/main" xmlns="" id="{F73A1704-F0B5-4C8D-9292-8852E0045B83}"/>
              </a:ext>
            </a:extLst>
          </p:cNvPr>
          <p:cNvSpPr txBox="1">
            <a:spLocks/>
          </p:cNvSpPr>
          <p:nvPr/>
        </p:nvSpPr>
        <p:spPr>
          <a:xfrm>
            <a:off x="533400" y="1752600"/>
            <a:ext cx="8153400" cy="3286153"/>
          </a:xfrm>
          <a:prstGeom prst="rect">
            <a:avLst/>
          </a:prstGeom>
        </p:spPr>
        <p:txBody>
          <a:bodyPr wrap="square" lIns="0" tIns="0" rIns="0" bIns="0">
            <a:noAutofit/>
          </a:bodyPr>
          <a:lstStyle/>
          <a:p>
            <a:pPr marL="342900" indent="-342900">
              <a:buFont typeface="Arial"/>
              <a:buChar char="•"/>
            </a:pPr>
            <a:r>
              <a:rPr lang="en-US" sz="2200" dirty="0" smtClean="0"/>
              <a:t>Lead Detective</a:t>
            </a:r>
          </a:p>
          <a:p>
            <a:pPr marL="342900" indent="-342900">
              <a:buFont typeface="Arial"/>
              <a:buChar char="•"/>
            </a:pPr>
            <a:endParaRPr lang="en-US" sz="2200" dirty="0"/>
          </a:p>
          <a:p>
            <a:pPr marL="342900" indent="-342900">
              <a:buFont typeface="Arial"/>
              <a:buChar char="•"/>
            </a:pPr>
            <a:r>
              <a:rPr lang="en-US" sz="2200" dirty="0" smtClean="0"/>
              <a:t>Supervision</a:t>
            </a:r>
          </a:p>
          <a:p>
            <a:pPr marL="342900" indent="-342900">
              <a:buFont typeface="Arial"/>
              <a:buChar char="•"/>
            </a:pPr>
            <a:endParaRPr lang="en-US" sz="2200" dirty="0"/>
          </a:p>
          <a:p>
            <a:pPr marL="342900" indent="-342900">
              <a:buFont typeface="Arial"/>
              <a:buChar char="•"/>
            </a:pPr>
            <a:r>
              <a:rPr lang="en-US" sz="2200" dirty="0" smtClean="0"/>
              <a:t>Prosecutors</a:t>
            </a:r>
          </a:p>
          <a:p>
            <a:endParaRPr lang="en-US" sz="2200" dirty="0">
              <a:latin typeface="Calibri"/>
              <a:cs typeface="Calibri"/>
            </a:endParaRPr>
          </a:p>
          <a:p>
            <a:r>
              <a:rPr lang="en-US" sz="2200" b="1" dirty="0"/>
              <a:t>NOTE: </a:t>
            </a:r>
            <a:r>
              <a:rPr lang="en-US" sz="2200" dirty="0"/>
              <a:t>A homicide investigation case file is discoverable, meaning its </a:t>
            </a:r>
            <a:r>
              <a:rPr lang="en-US" sz="2200" dirty="0" smtClean="0"/>
              <a:t>contents may </a:t>
            </a:r>
            <a:r>
              <a:rPr lang="en-US" sz="2200" dirty="0"/>
              <a:t>have to be turned over to defense counsel during pre-trial proceedings. </a:t>
            </a:r>
            <a:r>
              <a:rPr lang="en-US" sz="2200" dirty="0" smtClean="0"/>
              <a:t>When a </a:t>
            </a:r>
            <a:r>
              <a:rPr lang="en-US" sz="2200" dirty="0"/>
              <a:t>suspect is arrested and charged, a copy of the case file (in a binder) shall </a:t>
            </a:r>
            <a:r>
              <a:rPr lang="en-US" sz="2200" dirty="0" smtClean="0"/>
              <a:t>be provided </a:t>
            </a:r>
            <a:r>
              <a:rPr lang="en-US" sz="2200" dirty="0"/>
              <a:t>to the prosecutor assigned to the case upon request.</a:t>
            </a:r>
            <a:endParaRPr lang="en-US" sz="2200" dirty="0">
              <a:latin typeface="Calibri"/>
              <a:cs typeface="Calibri"/>
            </a:endParaRPr>
          </a:p>
        </p:txBody>
      </p:sp>
      <p:sp>
        <p:nvSpPr>
          <p:cNvPr id="7" name="object 10"/>
          <p:cNvSpPr/>
          <p:nvPr/>
        </p:nvSpPr>
        <p:spPr>
          <a:xfrm>
            <a:off x="341333" y="1371600"/>
            <a:ext cx="8402304" cy="1"/>
          </a:xfrm>
          <a:custGeom>
            <a:avLst/>
            <a:gdLst/>
            <a:ahLst/>
            <a:cxnLst/>
            <a:rect l="l" t="t" r="r" b="b"/>
            <a:pathLst>
              <a:path w="8402304" h="1">
                <a:moveTo>
                  <a:pt x="0" y="0"/>
                </a:moveTo>
                <a:lnTo>
                  <a:pt x="8402304" y="1"/>
                </a:lnTo>
              </a:path>
            </a:pathLst>
          </a:custGeom>
          <a:ln w="9524">
            <a:solidFill>
              <a:srgbClr val="003B70"/>
            </a:solidFill>
          </a:ln>
        </p:spPr>
        <p:txBody>
          <a:bodyPr wrap="square" lIns="0" tIns="0" rIns="0" bIns="0" rtlCol="0">
            <a:noAutofit/>
          </a:bodyPr>
          <a:lstStyle/>
          <a:p>
            <a:endParaRPr/>
          </a:p>
        </p:txBody>
      </p:sp>
    </p:spTree>
    <p:extLst>
      <p:ext uri="{BB962C8B-B14F-4D97-AF65-F5344CB8AC3E}">
        <p14:creationId xmlns:p14="http://schemas.microsoft.com/office/powerpoint/2010/main" val="767515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6262300"/>
            <a:ext cx="4469685" cy="276999"/>
          </a:xfrm>
          <a:prstGeom prst="rect">
            <a:avLst/>
          </a:prstGeom>
          <a:noFill/>
        </p:spPr>
        <p:txBody>
          <a:bodyPr wrap="none" rtlCol="0">
            <a:spAutoFit/>
          </a:bodyPr>
          <a:lstStyle/>
          <a:p>
            <a:r>
              <a:rPr lang="en-US" sz="1200" dirty="0" smtClean="0"/>
              <a:t>*Note</a:t>
            </a:r>
            <a:r>
              <a:rPr lang="en-US" sz="1200" smtClean="0"/>
              <a:t>: All images </a:t>
            </a:r>
            <a:r>
              <a:rPr lang="en-US" sz="1200" dirty="0" smtClean="0"/>
              <a:t>were taken by and are the property of John Skaggs</a:t>
            </a:r>
            <a:endParaRPr lang="en-US" sz="1200" dirty="0"/>
          </a:p>
        </p:txBody>
      </p:sp>
      <p:pic>
        <p:nvPicPr>
          <p:cNvPr id="7" name="Picture 6" descr="Screen Shot 2018-03-13 at 12.45.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609600"/>
            <a:ext cx="6096000" cy="5439928"/>
          </a:xfrm>
          <a:prstGeom prst="rect">
            <a:avLst/>
          </a:prstGeom>
        </p:spPr>
      </p:pic>
    </p:spTree>
    <p:extLst>
      <p:ext uri="{BB962C8B-B14F-4D97-AF65-F5344CB8AC3E}">
        <p14:creationId xmlns:p14="http://schemas.microsoft.com/office/powerpoint/2010/main" val="406774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3-13 at 12.47.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7924800" cy="5503333"/>
          </a:xfrm>
          <a:prstGeom prst="rect">
            <a:avLst/>
          </a:prstGeom>
        </p:spPr>
      </p:pic>
    </p:spTree>
    <p:extLst>
      <p:ext uri="{BB962C8B-B14F-4D97-AF65-F5344CB8AC3E}">
        <p14:creationId xmlns:p14="http://schemas.microsoft.com/office/powerpoint/2010/main" val="220759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3-06 at 09.46.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57200"/>
            <a:ext cx="3517958" cy="6019800"/>
          </a:xfrm>
          <a:prstGeom prst="rect">
            <a:avLst/>
          </a:prstGeom>
        </p:spPr>
      </p:pic>
    </p:spTree>
    <p:extLst>
      <p:ext uri="{BB962C8B-B14F-4D97-AF65-F5344CB8AC3E}">
        <p14:creationId xmlns:p14="http://schemas.microsoft.com/office/powerpoint/2010/main" val="127132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A71EC35-715A-49CC-979C-B1D8F2269EEC}"/>
              </a:ext>
            </a:extLst>
          </p:cNvPr>
          <p:cNvPicPr>
            <a:picLocks noChangeAspect="1"/>
          </p:cNvPicPr>
          <p:nvPr/>
        </p:nvPicPr>
        <p:blipFill rotWithShape="1">
          <a:blip r:embed="rId2"/>
          <a:srcRect l="5941" t="25254" r="11400" b="13633"/>
          <a:stretch/>
        </p:blipFill>
        <p:spPr>
          <a:xfrm>
            <a:off x="174226" y="1148080"/>
            <a:ext cx="3940574" cy="3853006"/>
          </a:xfrm>
          <a:prstGeom prst="rect">
            <a:avLst/>
          </a:prstGeom>
        </p:spPr>
      </p:pic>
      <p:sp>
        <p:nvSpPr>
          <p:cNvPr id="2" name="TextBox 1"/>
          <p:cNvSpPr txBox="1"/>
          <p:nvPr/>
        </p:nvSpPr>
        <p:spPr>
          <a:xfrm>
            <a:off x="1397593" y="5472026"/>
            <a:ext cx="873060" cy="400110"/>
          </a:xfrm>
          <a:prstGeom prst="rect">
            <a:avLst/>
          </a:prstGeom>
          <a:noFill/>
        </p:spPr>
        <p:txBody>
          <a:bodyPr wrap="none" rtlCol="0">
            <a:spAutoFit/>
          </a:bodyPr>
          <a:lstStyle/>
          <a:p>
            <a:r>
              <a:rPr lang="en-US" sz="2000" dirty="0" smtClean="0"/>
              <a:t>Before</a:t>
            </a:r>
            <a:endParaRPr lang="en-US" sz="2000" dirty="0"/>
          </a:p>
        </p:txBody>
      </p:sp>
      <p:sp>
        <p:nvSpPr>
          <p:cNvPr id="33" name="TextBox 32"/>
          <p:cNvSpPr txBox="1"/>
          <p:nvPr/>
        </p:nvSpPr>
        <p:spPr>
          <a:xfrm>
            <a:off x="6401619" y="5472026"/>
            <a:ext cx="714298" cy="400110"/>
          </a:xfrm>
          <a:prstGeom prst="rect">
            <a:avLst/>
          </a:prstGeom>
          <a:noFill/>
        </p:spPr>
        <p:txBody>
          <a:bodyPr wrap="none" rtlCol="0">
            <a:spAutoFit/>
          </a:bodyPr>
          <a:lstStyle/>
          <a:p>
            <a:r>
              <a:rPr lang="en-US" sz="2000" smtClean="0"/>
              <a:t>After</a:t>
            </a:r>
            <a:endParaRPr lang="en-US" sz="2000" dirty="0"/>
          </a:p>
        </p:txBody>
      </p:sp>
      <p:pic>
        <p:nvPicPr>
          <p:cNvPr id="34" name="Picture 33" descr="Screen Shot 2018-03-13 at 12.46.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143000"/>
            <a:ext cx="4650741" cy="3858086"/>
          </a:xfrm>
          <a:prstGeom prst="rect">
            <a:avLst/>
          </a:prstGeom>
        </p:spPr>
      </p:pic>
    </p:spTree>
    <p:extLst>
      <p:ext uri="{BB962C8B-B14F-4D97-AF65-F5344CB8AC3E}">
        <p14:creationId xmlns:p14="http://schemas.microsoft.com/office/powerpoint/2010/main" val="57632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p:cNvSpPr/>
          <p:nvPr/>
        </p:nvSpPr>
        <p:spPr>
          <a:xfrm>
            <a:off x="341333" y="1371600"/>
            <a:ext cx="8402304" cy="1"/>
          </a:xfrm>
          <a:custGeom>
            <a:avLst/>
            <a:gdLst/>
            <a:ahLst/>
            <a:cxnLst/>
            <a:rect l="l" t="t" r="r" b="b"/>
            <a:pathLst>
              <a:path w="8402304" h="1">
                <a:moveTo>
                  <a:pt x="0" y="0"/>
                </a:moveTo>
                <a:lnTo>
                  <a:pt x="8402304" y="1"/>
                </a:lnTo>
              </a:path>
            </a:pathLst>
          </a:custGeom>
          <a:ln w="9524">
            <a:solidFill>
              <a:srgbClr val="003B70"/>
            </a:solidFill>
          </a:ln>
        </p:spPr>
        <p:txBody>
          <a:bodyPr wrap="square" lIns="0" tIns="0" rIns="0" bIns="0" rtlCol="0">
            <a:noAutofit/>
          </a:bodyPr>
          <a:lstStyle/>
          <a:p>
            <a:endParaRPr/>
          </a:p>
        </p:txBody>
      </p:sp>
      <p:sp>
        <p:nvSpPr>
          <p:cNvPr id="5" name="TextBox 4"/>
          <p:cNvSpPr txBox="1"/>
          <p:nvPr/>
        </p:nvSpPr>
        <p:spPr>
          <a:xfrm>
            <a:off x="1390717" y="742146"/>
            <a:ext cx="6271846" cy="523220"/>
          </a:xfrm>
          <a:prstGeom prst="rect">
            <a:avLst/>
          </a:prstGeom>
          <a:noFill/>
        </p:spPr>
        <p:txBody>
          <a:bodyPr wrap="none" rtlCol="0">
            <a:spAutoFit/>
          </a:bodyPr>
          <a:lstStyle/>
          <a:p>
            <a:pPr algn="ctr"/>
            <a:r>
              <a:rPr lang="en-US" sz="2800" b="1" dirty="0">
                <a:latin typeface="+mj-lt"/>
              </a:rPr>
              <a:t>High</a:t>
            </a:r>
            <a:r>
              <a:rPr lang="en-US" sz="2800" b="1" dirty="0" smtClean="0">
                <a:latin typeface="+mj-lt"/>
              </a:rPr>
              <a:t>-Level Overview </a:t>
            </a:r>
            <a:r>
              <a:rPr lang="en-US" sz="2800" b="1" dirty="0">
                <a:latin typeface="+mj-lt"/>
              </a:rPr>
              <a:t>of the Murder Book</a:t>
            </a:r>
          </a:p>
        </p:txBody>
      </p:sp>
      <p:sp>
        <p:nvSpPr>
          <p:cNvPr id="6" name="TextBox 5"/>
          <p:cNvSpPr txBox="1"/>
          <p:nvPr/>
        </p:nvSpPr>
        <p:spPr>
          <a:xfrm>
            <a:off x="457200" y="1938516"/>
            <a:ext cx="8382000" cy="2123658"/>
          </a:xfrm>
          <a:prstGeom prst="rect">
            <a:avLst/>
          </a:prstGeom>
          <a:noFill/>
        </p:spPr>
        <p:txBody>
          <a:bodyPr wrap="square" rtlCol="0">
            <a:spAutoFit/>
          </a:bodyPr>
          <a:lstStyle/>
          <a:p>
            <a:pPr marL="342900" indent="-342900">
              <a:buFont typeface="Arial" charset="0"/>
              <a:buChar char="•"/>
            </a:pPr>
            <a:r>
              <a:rPr lang="en-US" sz="2200" dirty="0" smtClean="0"/>
              <a:t>The</a:t>
            </a:r>
            <a:r>
              <a:rPr lang="en-US" sz="2200" b="1" dirty="0" smtClean="0"/>
              <a:t> </a:t>
            </a:r>
            <a:r>
              <a:rPr lang="en-US" sz="2200" dirty="0" smtClean="0"/>
              <a:t>Murder Book </a:t>
            </a:r>
            <a:r>
              <a:rPr lang="en-US" sz="2200" dirty="0"/>
              <a:t>P</a:t>
            </a:r>
            <a:r>
              <a:rPr lang="en-US" sz="2200" dirty="0" smtClean="0"/>
              <a:t>rofile </a:t>
            </a:r>
            <a:r>
              <a:rPr lang="en-US" sz="2200" dirty="0"/>
              <a:t>can be used as a template for jurisdictions </a:t>
            </a:r>
            <a:r>
              <a:rPr lang="en-US" sz="2200" dirty="0" smtClean="0"/>
              <a:t>seeking </a:t>
            </a:r>
            <a:r>
              <a:rPr lang="en-US" sz="2200" dirty="0"/>
              <a:t>to organize their </a:t>
            </a:r>
            <a:r>
              <a:rPr lang="en-US" sz="2200" dirty="0" smtClean="0"/>
              <a:t>files and/or develop new SOPs.</a:t>
            </a:r>
          </a:p>
          <a:p>
            <a:pPr marL="342900" indent="-342900">
              <a:buFont typeface="Arial" charset="0"/>
              <a:buChar char="•"/>
            </a:pPr>
            <a:endParaRPr lang="en-US" sz="2200" dirty="0" smtClean="0"/>
          </a:p>
          <a:p>
            <a:pPr marL="342900" indent="-342900">
              <a:buFont typeface="Arial" charset="0"/>
              <a:buChar char="•"/>
            </a:pPr>
            <a:r>
              <a:rPr lang="en-US" sz="2200" dirty="0" smtClean="0"/>
              <a:t>Sample, fillable templates as shown in the below slides are available in the Murder Book Profile.</a:t>
            </a:r>
          </a:p>
          <a:p>
            <a:pPr marL="342900" indent="-342900">
              <a:buFont typeface="Arial" charset="0"/>
              <a:buChar char="•"/>
            </a:pPr>
            <a:endParaRPr lang="en-US" sz="2200" dirty="0"/>
          </a:p>
        </p:txBody>
      </p:sp>
    </p:spTree>
    <p:extLst>
      <p:ext uri="{BB962C8B-B14F-4D97-AF65-F5344CB8AC3E}">
        <p14:creationId xmlns:p14="http://schemas.microsoft.com/office/powerpoint/2010/main" val="189661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04D82-DBC6-4C4A-AD12-D7F85413EBA0}"/>
              </a:ext>
            </a:extLst>
          </p:cNvPr>
          <p:cNvSpPr>
            <a:spLocks noGrp="1"/>
          </p:cNvSpPr>
          <p:nvPr>
            <p:ph type="title" idx="4294967295"/>
          </p:nvPr>
        </p:nvSpPr>
        <p:spPr>
          <a:xfrm>
            <a:off x="304800" y="1447800"/>
            <a:ext cx="4114800" cy="2057400"/>
          </a:xfrm>
        </p:spPr>
        <p:txBody>
          <a:bodyPr>
            <a:noAutofit/>
          </a:bodyPr>
          <a:lstStyle/>
          <a:p>
            <a:pPr marL="342900" indent="-342900" algn="l">
              <a:buFont typeface="Arial"/>
              <a:buChar char="•"/>
            </a:pPr>
            <a:r>
              <a:rPr lang="en-US" sz="2000" dirty="0" smtClean="0">
                <a:latin typeface="Calibri"/>
                <a:cs typeface="Calibri"/>
              </a:rPr>
              <a:t>Documents, </a:t>
            </a:r>
            <a:r>
              <a:rPr lang="en-US" sz="2000" dirty="0">
                <a:latin typeface="Calibri"/>
                <a:cs typeface="Calibri"/>
              </a:rPr>
              <a:t>in </a:t>
            </a:r>
            <a:r>
              <a:rPr lang="en-US" sz="2000" dirty="0" smtClean="0">
                <a:latin typeface="Calibri"/>
                <a:cs typeface="Calibri"/>
              </a:rPr>
              <a:t>summary and chronological order, advancements in the investigation and the need for future investigation, who performed the activity and who authored the entry into the report.</a:t>
            </a:r>
            <a:r>
              <a:rPr lang="en-US" sz="2000" dirty="0">
                <a:latin typeface="Calibri"/>
                <a:cs typeface="Calibri"/>
              </a:rPr>
              <a:t> </a:t>
            </a:r>
            <a:br>
              <a:rPr lang="en-US" sz="2000" dirty="0">
                <a:latin typeface="Calibri"/>
                <a:cs typeface="Calibri"/>
              </a:rPr>
            </a:br>
            <a:r>
              <a:rPr lang="en-US" sz="2000" dirty="0">
                <a:latin typeface="Calibri"/>
                <a:cs typeface="Calibri"/>
              </a:rPr>
              <a:t/>
            </a:r>
            <a:br>
              <a:rPr lang="en-US" sz="2000" dirty="0">
                <a:latin typeface="Calibri"/>
                <a:cs typeface="Calibri"/>
              </a:rPr>
            </a:br>
            <a:endParaRPr lang="en-US" sz="2000" dirty="0">
              <a:latin typeface="Calibri"/>
              <a:cs typeface="Calibri"/>
            </a:endParaRPr>
          </a:p>
        </p:txBody>
      </p:sp>
      <p:sp>
        <p:nvSpPr>
          <p:cNvPr id="3" name="Text Placeholder 2">
            <a:extLst>
              <a:ext uri="{FF2B5EF4-FFF2-40B4-BE49-F238E27FC236}">
                <a16:creationId xmlns:a16="http://schemas.microsoft.com/office/drawing/2014/main" xmlns="" id="{CB1E7133-95CB-4FCD-BF39-93350859BE53}"/>
              </a:ext>
            </a:extLst>
          </p:cNvPr>
          <p:cNvSpPr>
            <a:spLocks noGrp="1"/>
          </p:cNvSpPr>
          <p:nvPr>
            <p:ph type="body" idx="4294967295"/>
          </p:nvPr>
        </p:nvSpPr>
        <p:spPr>
          <a:xfrm>
            <a:off x="1295400" y="685801"/>
            <a:ext cx="6301072" cy="533399"/>
          </a:xfrm>
        </p:spPr>
        <p:txBody>
          <a:bodyPr>
            <a:normAutofit/>
          </a:bodyPr>
          <a:lstStyle/>
          <a:p>
            <a:pPr algn="ctr"/>
            <a:r>
              <a:rPr lang="en-US" sz="2800" b="1" dirty="0">
                <a:solidFill>
                  <a:schemeClr val="tx1"/>
                </a:solidFill>
                <a:latin typeface="+mj-lt"/>
              </a:rPr>
              <a:t>S</a:t>
            </a:r>
            <a:r>
              <a:rPr lang="en-US" sz="2800" b="1" dirty="0" smtClean="0">
                <a:solidFill>
                  <a:schemeClr val="tx1"/>
                </a:solidFill>
                <a:latin typeface="+mj-lt"/>
              </a:rPr>
              <a:t>ection 1. Chronological </a:t>
            </a:r>
            <a:r>
              <a:rPr lang="en-US" sz="2800" b="1" dirty="0">
                <a:solidFill>
                  <a:schemeClr val="tx1"/>
                </a:solidFill>
                <a:latin typeface="+mj-lt"/>
              </a:rPr>
              <a:t>R</a:t>
            </a:r>
            <a:r>
              <a:rPr lang="en-US" sz="2800" b="1" dirty="0" smtClean="0">
                <a:solidFill>
                  <a:schemeClr val="tx1"/>
                </a:solidFill>
                <a:latin typeface="+mj-lt"/>
              </a:rPr>
              <a:t>ecord</a:t>
            </a:r>
            <a:endParaRPr lang="en-US" sz="2800" b="1" dirty="0">
              <a:solidFill>
                <a:schemeClr val="tx1"/>
              </a:solidFill>
              <a:latin typeface="+mj-lt"/>
            </a:endParaRPr>
          </a:p>
        </p:txBody>
      </p:sp>
      <p:sp>
        <p:nvSpPr>
          <p:cNvPr id="5" name="Title 1">
            <a:extLst>
              <a:ext uri="{FF2B5EF4-FFF2-40B4-BE49-F238E27FC236}">
                <a16:creationId xmlns:a16="http://schemas.microsoft.com/office/drawing/2014/main" xmlns="" id="{FDB04D82-DBC6-4C4A-AD12-D7F85413EBA0}"/>
              </a:ext>
            </a:extLst>
          </p:cNvPr>
          <p:cNvSpPr txBox="1">
            <a:spLocks/>
          </p:cNvSpPr>
          <p:nvPr/>
        </p:nvSpPr>
        <p:spPr>
          <a:xfrm>
            <a:off x="304800" y="3581400"/>
            <a:ext cx="4114800" cy="1295400"/>
          </a:xfrm>
          <a:prstGeom prst="rect">
            <a:avLst/>
          </a:prstGeom>
        </p:spPr>
        <p:txBody>
          <a:bodyPr wrap="square" lIns="0" tIns="0" rIns="0" bIns="0">
            <a:noAutofit/>
          </a:bodyPr>
          <a:lstStyle/>
          <a:p>
            <a:pPr marL="342900" indent="-342900" algn="l">
              <a:buFont typeface="Arial"/>
              <a:buChar char="•"/>
            </a:pPr>
            <a:r>
              <a:rPr lang="en-US" sz="2000" dirty="0" smtClean="0">
                <a:latin typeface="Calibri"/>
                <a:cs typeface="Calibri"/>
              </a:rPr>
              <a:t>Should reference where in the Murder Book a report or notes that further explain the event can be found. </a:t>
            </a:r>
            <a:br>
              <a:rPr lang="en-US" sz="2000" dirty="0" smtClean="0">
                <a:latin typeface="Calibri"/>
                <a:cs typeface="Calibri"/>
              </a:rPr>
            </a:br>
            <a:endParaRPr lang="en-US" sz="2000" dirty="0">
              <a:latin typeface="Calibri"/>
              <a:cs typeface="Calibri"/>
            </a:endParaRPr>
          </a:p>
        </p:txBody>
      </p:sp>
      <p:sp>
        <p:nvSpPr>
          <p:cNvPr id="6" name="Title 1">
            <a:extLst>
              <a:ext uri="{FF2B5EF4-FFF2-40B4-BE49-F238E27FC236}">
                <a16:creationId xmlns:a16="http://schemas.microsoft.com/office/drawing/2014/main" xmlns="" id="{FDB04D82-DBC6-4C4A-AD12-D7F85413EBA0}"/>
              </a:ext>
            </a:extLst>
          </p:cNvPr>
          <p:cNvSpPr txBox="1">
            <a:spLocks/>
          </p:cNvSpPr>
          <p:nvPr/>
        </p:nvSpPr>
        <p:spPr>
          <a:xfrm>
            <a:off x="304800" y="5181600"/>
            <a:ext cx="4114800" cy="1066800"/>
          </a:xfrm>
          <a:prstGeom prst="rect">
            <a:avLst/>
          </a:prstGeom>
        </p:spPr>
        <p:txBody>
          <a:bodyPr wrap="square" lIns="0" tIns="0" rIns="0" bIns="0">
            <a:noAutofit/>
          </a:bodyPr>
          <a:lstStyle/>
          <a:p>
            <a:pPr marL="342900" indent="-342900" algn="l">
              <a:buFont typeface="Arial"/>
              <a:buChar char="•"/>
            </a:pPr>
            <a:r>
              <a:rPr lang="en-US" sz="2000" dirty="0" smtClean="0">
                <a:latin typeface="Calibri"/>
                <a:cs typeface="Calibri"/>
              </a:rPr>
              <a:t>Allows the reader to understand how the investigation progressed.</a:t>
            </a:r>
            <a:br>
              <a:rPr lang="en-US" sz="2000" dirty="0" smtClean="0">
                <a:latin typeface="Calibri"/>
                <a:cs typeface="Calibri"/>
              </a:rPr>
            </a:br>
            <a:r>
              <a:rPr lang="en-US" sz="2000" dirty="0" smtClean="0">
                <a:latin typeface="Calibri"/>
                <a:cs typeface="Calibri"/>
              </a:rPr>
              <a:t/>
            </a:r>
            <a:br>
              <a:rPr lang="en-US" sz="2000" dirty="0" smtClean="0">
                <a:latin typeface="Calibri"/>
                <a:cs typeface="Calibri"/>
              </a:rPr>
            </a:br>
            <a:endParaRPr lang="en-US" sz="2000" dirty="0">
              <a:latin typeface="Calibri"/>
              <a:cs typeface="Calibri"/>
            </a:endParaRPr>
          </a:p>
        </p:txBody>
      </p:sp>
      <p:pic>
        <p:nvPicPr>
          <p:cNvPr id="7" name="Picture 6" descr="Screen Shot 2018-03-11 at 19.40.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219200"/>
            <a:ext cx="4009415" cy="5257800"/>
          </a:xfrm>
          <a:prstGeom prst="rect">
            <a:avLst/>
          </a:prstGeom>
        </p:spPr>
      </p:pic>
    </p:spTree>
    <p:extLst>
      <p:ext uri="{BB962C8B-B14F-4D97-AF65-F5344CB8AC3E}">
        <p14:creationId xmlns:p14="http://schemas.microsoft.com/office/powerpoint/2010/main" val="1425690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liceFoundation_Template1" id="{4614AF9B-3D05-6C4D-962B-D101BC460235}" vid="{940788BF-81D5-B34B-BFD1-6B144289F8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NRTAC Training PPT Template</Template>
  <TotalTime>3350</TotalTime>
  <Words>1504</Words>
  <Application>Microsoft Macintosh PowerPoint</Application>
  <PresentationFormat>On-screen Show (4:3)</PresentationFormat>
  <Paragraphs>106</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Narrow</vt:lpstr>
      <vt:lpstr>Calibri</vt:lpstr>
      <vt:lpstr>Calibri light</vt:lpstr>
      <vt:lpstr>Office Theme</vt:lpstr>
      <vt:lpstr>Murder Book— A Profile of the Los Angeles Police Department’s Homicide Case Management Framework A Police Foundation Webinar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Documents, in summary and chronological order, advancements in the investigation and the need for future investigation, who performed the activity and who authored the entry into the report.   </vt:lpstr>
      <vt:lpstr>All investigations should have a crime scene log that documents all personnel present at the crime scene who enter the area not accessible to the public. </vt:lpstr>
      <vt:lpstr>Should be completed by the primary investigator handling the investigation. </vt:lpstr>
      <vt:lpstr>Many departments produce a death report for all deaths in their jurisdiction, whether it be from natural causes, an accident, suicide, traffic death, or homicide. </vt:lpstr>
      <vt:lpstr>Contains all reports regarding the recovery and storage of property and evidence (e.g., recovered property report, evidence report, and chain of custody reports).</vt:lpstr>
      <vt:lpstr>Contains all vehicle reports pertaining to the investigation, including impound reports, photographs of the vehicle, and motor vehicle computer printouts.</vt:lpstr>
      <vt:lpstr>Contains all crime reports related to victims, suspects, witnesses, and other individuals related to the investigation. </vt:lpstr>
      <vt:lpstr>Should be produced to present a case to a prosecutor and should include all important developments in the case that support the request for charges, including statements, lab results, and crime scene descriptions.</vt:lpstr>
      <vt:lpstr>Contains all personal information regarding the victim(s), including their rap/arrest sheet, Motor Vehicle Department information, photographs/mug shots, and other computer-generated reports.</vt:lpstr>
      <vt:lpstr>Contains photographic arrays (6-packs) or single photographs used for conducting sequential photo line-ups. </vt:lpstr>
      <vt:lpstr>Contains any reports, such as an initial responding officer’s report or supplemental reports and notes completed by officers who responded to the scene and performed essential duties (e.g., a neighborhood canvass) or discovered important evidence or information. </vt:lpstr>
      <vt:lpstr>Contains all photographs taken during the crime scene investigation.</vt:lpstr>
      <vt:lpstr>All reports related to or produced by the Medical Examiner’s Office should be stored in this section. Detectives should include diagrams and photographs of the decedent’s body and the autopsy report.</vt:lpstr>
      <vt:lpstr>PowerPoint Presentation</vt:lpstr>
      <vt:lpstr>Information on suspects that have been eliminated during the investigation should be kept here.</vt:lpstr>
      <vt:lpstr>National Resource and Technical Assistance Center for Improving Law Enforcement Investigations (NRTAC)   Project Websites: centerforimprovinginvestigations.org crimegunintelcenters.org</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MASTER TITLE HERE</dc:title>
  <dc:creator>Microsoft Office User</dc:creator>
  <cp:lastModifiedBy>Microsoft Office User</cp:lastModifiedBy>
  <cp:revision>183</cp:revision>
  <dcterms:created xsi:type="dcterms:W3CDTF">2017-05-03T14:15:36Z</dcterms:created>
  <dcterms:modified xsi:type="dcterms:W3CDTF">2018-03-13T19:15:53Z</dcterms:modified>
</cp:coreProperties>
</file>